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4"/>
  </p:sldMasterIdLst>
  <p:sldIdLst>
    <p:sldId id="256" r:id="rId5"/>
    <p:sldId id="257" r:id="rId6"/>
    <p:sldId id="263" r:id="rId7"/>
    <p:sldId id="258" r:id="rId8"/>
    <p:sldId id="259" r:id="rId9"/>
    <p:sldId id="260" r:id="rId10"/>
    <p:sldId id="261" r:id="rId11"/>
    <p:sldId id="262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8640"/>
    <a:srgbClr val="96B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4491FA-1FCC-434A-B9AC-316D9003E222}" v="30" dt="2020-09-23T07:56:48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etitia LORIDAN 755" userId="0b2f1daa-875f-432a-a71e-dea93f894450" providerId="ADAL" clId="{7E4491FA-1FCC-434A-B9AC-316D9003E222}"/>
    <pc:docChg chg="modSld modMainMaster">
      <pc:chgData name="Laetitia LORIDAN 755" userId="0b2f1daa-875f-432a-a71e-dea93f894450" providerId="ADAL" clId="{7E4491FA-1FCC-434A-B9AC-316D9003E222}" dt="2020-09-23T07:56:48.297" v="29" actId="207"/>
      <pc:docMkLst>
        <pc:docMk/>
      </pc:docMkLst>
      <pc:sldChg chg="modSp">
        <pc:chgData name="Laetitia LORIDAN 755" userId="0b2f1daa-875f-432a-a71e-dea93f894450" providerId="ADAL" clId="{7E4491FA-1FCC-434A-B9AC-316D9003E222}" dt="2020-09-23T07:53:38.511" v="3" actId="108"/>
        <pc:sldMkLst>
          <pc:docMk/>
          <pc:sldMk cId="4120075187" sldId="257"/>
        </pc:sldMkLst>
        <pc:spChg chg="mod">
          <ac:chgData name="Laetitia LORIDAN 755" userId="0b2f1daa-875f-432a-a71e-dea93f894450" providerId="ADAL" clId="{7E4491FA-1FCC-434A-B9AC-316D9003E222}" dt="2020-09-23T07:53:38.511" v="3" actId="108"/>
          <ac:spMkLst>
            <pc:docMk/>
            <pc:sldMk cId="4120075187" sldId="257"/>
            <ac:spMk id="4" creationId="{931757E8-C0F7-4974-A59C-7E213F24A23A}"/>
          </ac:spMkLst>
        </pc:spChg>
      </pc:sldChg>
      <pc:sldChg chg="modSp">
        <pc:chgData name="Laetitia LORIDAN 755" userId="0b2f1daa-875f-432a-a71e-dea93f894450" providerId="ADAL" clId="{7E4491FA-1FCC-434A-B9AC-316D9003E222}" dt="2020-09-23T07:54:33.536" v="12" actId="207"/>
        <pc:sldMkLst>
          <pc:docMk/>
          <pc:sldMk cId="2260839536" sldId="258"/>
        </pc:sldMkLst>
        <pc:spChg chg="mod">
          <ac:chgData name="Laetitia LORIDAN 755" userId="0b2f1daa-875f-432a-a71e-dea93f894450" providerId="ADAL" clId="{7E4491FA-1FCC-434A-B9AC-316D9003E222}" dt="2020-09-23T07:54:33.536" v="12" actId="207"/>
          <ac:spMkLst>
            <pc:docMk/>
            <pc:sldMk cId="2260839536" sldId="258"/>
            <ac:spMk id="8" creationId="{9CECD4E9-B5EE-4D28-B067-78D1912331B0}"/>
          </ac:spMkLst>
        </pc:spChg>
      </pc:sldChg>
      <pc:sldChg chg="modSp">
        <pc:chgData name="Laetitia LORIDAN 755" userId="0b2f1daa-875f-432a-a71e-dea93f894450" providerId="ADAL" clId="{7E4491FA-1FCC-434A-B9AC-316D9003E222}" dt="2020-09-23T07:54:43.858" v="14" actId="207"/>
        <pc:sldMkLst>
          <pc:docMk/>
          <pc:sldMk cId="2623246366" sldId="259"/>
        </pc:sldMkLst>
        <pc:spChg chg="mod">
          <ac:chgData name="Laetitia LORIDAN 755" userId="0b2f1daa-875f-432a-a71e-dea93f894450" providerId="ADAL" clId="{7E4491FA-1FCC-434A-B9AC-316D9003E222}" dt="2020-09-23T07:54:43.858" v="14" actId="207"/>
          <ac:spMkLst>
            <pc:docMk/>
            <pc:sldMk cId="2623246366" sldId="259"/>
            <ac:spMk id="8" creationId="{9CECD4E9-B5EE-4D28-B067-78D1912331B0}"/>
          </ac:spMkLst>
        </pc:spChg>
      </pc:sldChg>
      <pc:sldChg chg="modSp">
        <pc:chgData name="Laetitia LORIDAN 755" userId="0b2f1daa-875f-432a-a71e-dea93f894450" providerId="ADAL" clId="{7E4491FA-1FCC-434A-B9AC-316D9003E222}" dt="2020-09-23T07:54:56.272" v="17" actId="207"/>
        <pc:sldMkLst>
          <pc:docMk/>
          <pc:sldMk cId="252192302" sldId="260"/>
        </pc:sldMkLst>
        <pc:spChg chg="mod">
          <ac:chgData name="Laetitia LORIDAN 755" userId="0b2f1daa-875f-432a-a71e-dea93f894450" providerId="ADAL" clId="{7E4491FA-1FCC-434A-B9AC-316D9003E222}" dt="2020-09-23T07:54:56.272" v="17" actId="207"/>
          <ac:spMkLst>
            <pc:docMk/>
            <pc:sldMk cId="252192302" sldId="260"/>
            <ac:spMk id="8" creationId="{9CECD4E9-B5EE-4D28-B067-78D1912331B0}"/>
          </ac:spMkLst>
        </pc:spChg>
      </pc:sldChg>
      <pc:sldChg chg="modSp">
        <pc:chgData name="Laetitia LORIDAN 755" userId="0b2f1daa-875f-432a-a71e-dea93f894450" providerId="ADAL" clId="{7E4491FA-1FCC-434A-B9AC-316D9003E222}" dt="2020-09-23T07:55:06.857" v="20" actId="207"/>
        <pc:sldMkLst>
          <pc:docMk/>
          <pc:sldMk cId="3474820042" sldId="261"/>
        </pc:sldMkLst>
        <pc:spChg chg="mod">
          <ac:chgData name="Laetitia LORIDAN 755" userId="0b2f1daa-875f-432a-a71e-dea93f894450" providerId="ADAL" clId="{7E4491FA-1FCC-434A-B9AC-316D9003E222}" dt="2020-09-23T07:55:06.857" v="20" actId="207"/>
          <ac:spMkLst>
            <pc:docMk/>
            <pc:sldMk cId="3474820042" sldId="261"/>
            <ac:spMk id="8" creationId="{9CECD4E9-B5EE-4D28-B067-78D1912331B0}"/>
          </ac:spMkLst>
        </pc:spChg>
      </pc:sldChg>
      <pc:sldChg chg="modSp">
        <pc:chgData name="Laetitia LORIDAN 755" userId="0b2f1daa-875f-432a-a71e-dea93f894450" providerId="ADAL" clId="{7E4491FA-1FCC-434A-B9AC-316D9003E222}" dt="2020-09-23T07:56:22.032" v="26" actId="207"/>
        <pc:sldMkLst>
          <pc:docMk/>
          <pc:sldMk cId="3272322711" sldId="262"/>
        </pc:sldMkLst>
        <pc:spChg chg="mod">
          <ac:chgData name="Laetitia LORIDAN 755" userId="0b2f1daa-875f-432a-a71e-dea93f894450" providerId="ADAL" clId="{7E4491FA-1FCC-434A-B9AC-316D9003E222}" dt="2020-09-23T07:56:22.032" v="26" actId="207"/>
          <ac:spMkLst>
            <pc:docMk/>
            <pc:sldMk cId="3272322711" sldId="262"/>
            <ac:spMk id="8" creationId="{9CECD4E9-B5EE-4D28-B067-78D1912331B0}"/>
          </ac:spMkLst>
        </pc:spChg>
      </pc:sldChg>
      <pc:sldChg chg="modSp">
        <pc:chgData name="Laetitia LORIDAN 755" userId="0b2f1daa-875f-432a-a71e-dea93f894450" providerId="ADAL" clId="{7E4491FA-1FCC-434A-B9AC-316D9003E222}" dt="2020-09-23T07:54:26.025" v="11" actId="207"/>
        <pc:sldMkLst>
          <pc:docMk/>
          <pc:sldMk cId="88607166" sldId="263"/>
        </pc:sldMkLst>
        <pc:spChg chg="mod">
          <ac:chgData name="Laetitia LORIDAN 755" userId="0b2f1daa-875f-432a-a71e-dea93f894450" providerId="ADAL" clId="{7E4491FA-1FCC-434A-B9AC-316D9003E222}" dt="2020-09-23T07:54:26.025" v="11" actId="207"/>
          <ac:spMkLst>
            <pc:docMk/>
            <pc:sldMk cId="88607166" sldId="263"/>
            <ac:spMk id="8" creationId="{9CECD4E9-B5EE-4D28-B067-78D1912331B0}"/>
          </ac:spMkLst>
        </pc:spChg>
      </pc:sldChg>
      <pc:sldChg chg="modSp">
        <pc:chgData name="Laetitia LORIDAN 755" userId="0b2f1daa-875f-432a-a71e-dea93f894450" providerId="ADAL" clId="{7E4491FA-1FCC-434A-B9AC-316D9003E222}" dt="2020-09-23T07:56:48.297" v="29" actId="207"/>
        <pc:sldMkLst>
          <pc:docMk/>
          <pc:sldMk cId="1947330249" sldId="264"/>
        </pc:sldMkLst>
        <pc:spChg chg="mod">
          <ac:chgData name="Laetitia LORIDAN 755" userId="0b2f1daa-875f-432a-a71e-dea93f894450" providerId="ADAL" clId="{7E4491FA-1FCC-434A-B9AC-316D9003E222}" dt="2020-09-23T07:56:48.297" v="29" actId="207"/>
          <ac:spMkLst>
            <pc:docMk/>
            <pc:sldMk cId="1947330249" sldId="264"/>
            <ac:spMk id="8" creationId="{9CECD4E9-B5EE-4D28-B067-78D1912331B0}"/>
          </ac:spMkLst>
        </pc:spChg>
      </pc:sldChg>
      <pc:sldMasterChg chg="modSldLayout">
        <pc:chgData name="Laetitia LORIDAN 755" userId="0b2f1daa-875f-432a-a71e-dea93f894450" providerId="ADAL" clId="{7E4491FA-1FCC-434A-B9AC-316D9003E222}" dt="2020-09-23T07:52:26.219" v="0" actId="207"/>
        <pc:sldMasterMkLst>
          <pc:docMk/>
          <pc:sldMasterMk cId="3433620266" sldId="2147483682"/>
        </pc:sldMasterMkLst>
        <pc:sldLayoutChg chg="modSp">
          <pc:chgData name="Laetitia LORIDAN 755" userId="0b2f1daa-875f-432a-a71e-dea93f894450" providerId="ADAL" clId="{7E4491FA-1FCC-434A-B9AC-316D9003E222}" dt="2020-09-23T07:52:26.219" v="0" actId="207"/>
          <pc:sldLayoutMkLst>
            <pc:docMk/>
            <pc:sldMasterMk cId="3433620266" sldId="2147483682"/>
            <pc:sldLayoutMk cId="3066009856" sldId="2147483684"/>
          </pc:sldLayoutMkLst>
          <pc:spChg chg="mod">
            <ac:chgData name="Laetitia LORIDAN 755" userId="0b2f1daa-875f-432a-a71e-dea93f894450" providerId="ADAL" clId="{7E4491FA-1FCC-434A-B9AC-316D9003E222}" dt="2020-09-23T07:52:26.219" v="0" actId="207"/>
            <ac:spMkLst>
              <pc:docMk/>
              <pc:sldMasterMk cId="3433620266" sldId="2147483682"/>
              <pc:sldLayoutMk cId="3066009856" sldId="2147483684"/>
              <ac:spMk id="11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solidFill>
            <a:srgbClr val="96B85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7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96B85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00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750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53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02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8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47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81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9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162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57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65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630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2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ension-alimentaire.caf.fr/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ervice-pensionalimentaire.msa.fr/" TargetMode="External"/><Relationship Id="rId5" Type="http://schemas.openxmlformats.org/officeDocument/2006/relationships/hyperlink" Target="https://wwwd.caf.fr/wps/portal/caffr/login/!ut/p/a1/hVDJDoIwEP0WDz2Wjpoo8UYMcYsBoonYiyk4YJNSSKkS_97CxYvLXGZ7y2QYZynjWjxkKaystVB9z2eXOBqv1rsDrKI4nMImnCfHcLkf-8nEAc4OAF8igH_8E-MD5IfClvFS1dlwzTnQ2dQvGTdYoEHj3Y0b36xtFgQIdF3n5aLwCkNAKFXnwgppsCVQYUtbNA-ZuwI1VbLUSKDo1_SukV6xEvraZ9o4hh0-8MnxVreWpW8n1lQpUJ49u2A0egF_7vuh/dl5/d5/L2dBISEvZ0FBIS9nQSEh/#/signature" TargetMode="Externa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FB4A9C-533C-40EF-908E-CD8BD9949C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INTERMEDIATION FINANCIERE </a:t>
            </a:r>
            <a:br>
              <a:rPr lang="fr-FR" dirty="0"/>
            </a:br>
            <a:r>
              <a:rPr lang="fr-FR" sz="3200" dirty="0"/>
              <a:t>LE NOUVEAU SERVICE DE LA CAF ET DE LA MSA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A1F185-E5B3-4C8A-A0DE-555D0C2E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523" y="5246363"/>
            <a:ext cx="2117690" cy="1322104"/>
          </a:xfrm>
          <a:prstGeom prst="rect">
            <a:avLst/>
          </a:prstGeom>
        </p:spPr>
      </p:pic>
      <p:pic>
        <p:nvPicPr>
          <p:cNvPr id="6" name="Imag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33AAFE3E-DFB9-464F-9DA3-EBC322D32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840" y="5243677"/>
            <a:ext cx="1326271" cy="1326271"/>
          </a:xfrm>
          <a:prstGeom prst="rect">
            <a:avLst/>
          </a:prstGeom>
        </p:spPr>
      </p:pic>
      <p:pic>
        <p:nvPicPr>
          <p:cNvPr id="8" name="Image 7" descr="Une image contenant dessin&#10;&#10;Description générée automatiquement">
            <a:extLst>
              <a:ext uri="{FF2B5EF4-FFF2-40B4-BE49-F238E27FC236}">
                <a16:creationId xmlns:a16="http://schemas.microsoft.com/office/drawing/2014/main" id="{8F44714A-3E20-4532-9499-C20B1E5E82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87" r="68945" b="6250"/>
          <a:stretch/>
        </p:blipFill>
        <p:spPr>
          <a:xfrm>
            <a:off x="10715625" y="5245157"/>
            <a:ext cx="1121893" cy="1323312"/>
          </a:xfrm>
          <a:prstGeom prst="rect">
            <a:avLst/>
          </a:prstGeom>
        </p:spPr>
      </p:pic>
      <p:pic>
        <p:nvPicPr>
          <p:cNvPr id="15" name="Image 14" descr="Une image contenant table&#10;&#10;Description générée automatiquement">
            <a:extLst>
              <a:ext uri="{FF2B5EF4-FFF2-40B4-BE49-F238E27FC236}">
                <a16:creationId xmlns:a16="http://schemas.microsoft.com/office/drawing/2014/main" id="{4C48D51A-6C97-4A7F-A580-6DFEBD7CCA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2" b="5371"/>
          <a:stretch/>
        </p:blipFill>
        <p:spPr>
          <a:xfrm>
            <a:off x="809999" y="174640"/>
            <a:ext cx="2409451" cy="234948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3A8E9A-6977-4D61-AE2C-C5CEF44AC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891" y="546782"/>
            <a:ext cx="1858340" cy="173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59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DC3BA-6E1B-493A-8304-68C1658F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86374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QUELQUES CHIFFRES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1757E8-C0F7-4974-A59C-7E213F24A23A}"/>
              </a:ext>
            </a:extLst>
          </p:cNvPr>
          <p:cNvSpPr txBox="1"/>
          <p:nvPr/>
        </p:nvSpPr>
        <p:spPr>
          <a:xfrm>
            <a:off x="524249" y="2571751"/>
            <a:ext cx="107247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dirty="0"/>
              <a:t>En France, </a:t>
            </a:r>
            <a:r>
              <a:rPr lang="fr-FR" sz="2400" dirty="0">
                <a:solidFill>
                  <a:srgbClr val="3E8640"/>
                </a:solidFill>
              </a:rPr>
              <a:t>23 % des familles sont monoparentales</a:t>
            </a:r>
          </a:p>
          <a:p>
            <a:pPr lvl="0"/>
            <a:endParaRPr lang="fr-FR" sz="2400" dirty="0"/>
          </a:p>
          <a:p>
            <a:pPr lvl="0"/>
            <a:r>
              <a:rPr lang="fr-FR" sz="2400" dirty="0">
                <a:solidFill>
                  <a:srgbClr val="3E8640"/>
                </a:solidFill>
              </a:rPr>
              <a:t>426 000 séparations chaque année</a:t>
            </a:r>
            <a:r>
              <a:rPr lang="fr-FR" sz="2400" dirty="0"/>
              <a:t>, dont la moitié concerne des couples avec au moins un enfant mineur (soit 380 000 enfants mineurs concernés par an)</a:t>
            </a:r>
          </a:p>
          <a:p>
            <a:pPr lvl="0"/>
            <a:endParaRPr lang="fr-FR" sz="2400" dirty="0"/>
          </a:p>
          <a:p>
            <a:pPr lvl="0"/>
            <a:r>
              <a:rPr lang="fr-FR" sz="2400" dirty="0"/>
              <a:t>Environ </a:t>
            </a:r>
            <a:r>
              <a:rPr lang="fr-FR" sz="2400" dirty="0">
                <a:solidFill>
                  <a:srgbClr val="3E8640"/>
                </a:solidFill>
              </a:rPr>
              <a:t>900 000 à 1 million de parents bénéficient d’une pension alimentaire</a:t>
            </a:r>
          </a:p>
          <a:p>
            <a:pPr lvl="0"/>
            <a:endParaRPr lang="fr-FR" sz="2400" dirty="0"/>
          </a:p>
          <a:p>
            <a:pPr lvl="0"/>
            <a:r>
              <a:rPr lang="fr-FR" sz="2400" dirty="0">
                <a:solidFill>
                  <a:srgbClr val="3E8640"/>
                </a:solidFill>
              </a:rPr>
              <a:t>Entre 30 et 40% des pensions alimentaires sont totalement ou partiellement impayées</a:t>
            </a:r>
            <a:r>
              <a:rPr lang="fr-FR" sz="2400" dirty="0">
                <a:solidFill>
                  <a:srgbClr val="00B050"/>
                </a:solidFill>
              </a:rPr>
              <a:t> </a:t>
            </a:r>
            <a:r>
              <a:rPr lang="fr-FR" sz="2400" dirty="0"/>
              <a:t>alors qu’elles représentent 18% des ressources des familles monoparentales</a:t>
            </a:r>
          </a:p>
          <a:p>
            <a:endParaRPr lang="fr-FR" sz="240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5A93E2D-63D1-464D-B715-2ADDA660FCE2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0DC4694-F9A2-437E-B223-3C8710815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F6E87541-0485-4FAC-B05A-26914CAD5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492E0F5B-4449-44D7-AA66-E5106FB462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007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71191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service public des pensions alimentaires est porté au sein d’une structure dédiée de la Caf et de la MSA : </a:t>
            </a:r>
            <a:r>
              <a:rPr lang="fr-FR" sz="2000" dirty="0">
                <a:solidFill>
                  <a:srgbClr val="3E8640"/>
                </a:solidFill>
              </a:rPr>
              <a:t>l’agence de recouvrement et d’intermédiation des pensions alimentaires </a:t>
            </a:r>
            <a:r>
              <a:rPr lang="fr-FR" sz="2000" dirty="0"/>
              <a:t>(</a:t>
            </a:r>
            <a:r>
              <a:rPr lang="fr-FR" sz="2000" dirty="0" err="1"/>
              <a:t>Aripa</a:t>
            </a:r>
            <a:r>
              <a:rPr lang="fr-FR" sz="2000" dirty="0"/>
              <a:t>)</a:t>
            </a:r>
          </a:p>
          <a:p>
            <a:endParaRPr lang="fr-FR" sz="2000" dirty="0"/>
          </a:p>
          <a:p>
            <a:r>
              <a:rPr lang="fr-FR" sz="2000" dirty="0"/>
              <a:t>Ses missions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/>
              <a:t>Aider les parents à </a:t>
            </a:r>
            <a:r>
              <a:rPr lang="fr-FR" sz="2000" dirty="0">
                <a:solidFill>
                  <a:srgbClr val="3E8640"/>
                </a:solidFill>
              </a:rPr>
              <a:t>calculer le montant </a:t>
            </a:r>
            <a:r>
              <a:rPr lang="fr-FR" sz="2000" dirty="0"/>
              <a:t>de la pension et délivrer gratuitement un </a:t>
            </a:r>
            <a:r>
              <a:rPr lang="fr-FR" sz="2000" dirty="0">
                <a:solidFill>
                  <a:srgbClr val="3E8640"/>
                </a:solidFill>
              </a:rPr>
              <a:t>titre exécutoire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/>
              <a:t>Verser, sous certaines conditions, une </a:t>
            </a:r>
            <a:r>
              <a:rPr lang="fr-FR" sz="2000" dirty="0">
                <a:solidFill>
                  <a:srgbClr val="3E8640"/>
                </a:solidFill>
              </a:rPr>
              <a:t>aide financière </a:t>
            </a:r>
            <a:r>
              <a:rPr lang="fr-FR" sz="2000" dirty="0"/>
              <a:t>aux parents en situation d’isolement : l’allocation de soutien familial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E8640"/>
                </a:solidFill>
              </a:rPr>
              <a:t>Récupérer les pensions impayées</a:t>
            </a:r>
            <a:r>
              <a:rPr lang="fr-FR" sz="2000" dirty="0">
                <a:solidFill>
                  <a:srgbClr val="00B050"/>
                </a:solidFill>
              </a:rPr>
              <a:t> </a:t>
            </a:r>
            <a:r>
              <a:rPr lang="fr-FR" sz="2000" dirty="0"/>
              <a:t>au bénéfice du parent dont la pension alimentaire n’est pas payée (dans la limite des 24 derniers mois)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/>
              <a:t>Devenir </a:t>
            </a:r>
            <a:r>
              <a:rPr lang="fr-FR" sz="2000" dirty="0">
                <a:solidFill>
                  <a:srgbClr val="3E8640"/>
                </a:solidFill>
              </a:rPr>
              <a:t>l’intermédiaire entre les deux parents </a:t>
            </a:r>
            <a:r>
              <a:rPr lang="fr-FR" sz="2000" dirty="0"/>
              <a:t>pour le versement de la pension alimentaire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/>
              <a:t>Informe les parents séparés avec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un site internet : </a:t>
            </a:r>
            <a:r>
              <a:rPr lang="fr-FR" sz="2000" u="sng" dirty="0">
                <a:solidFill>
                  <a:srgbClr val="3E864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www.pension-alimentaire.caf.fr</a:t>
            </a:r>
            <a:endParaRPr lang="fr-FR" sz="2000" u="sng" dirty="0">
              <a:solidFill>
                <a:srgbClr val="3E864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un numéro de téléphone dédié : </a:t>
            </a:r>
            <a:r>
              <a:rPr lang="fr-FR" sz="2000" dirty="0">
                <a:solidFill>
                  <a:srgbClr val="3E8640"/>
                </a:solidFill>
              </a:rPr>
              <a:t>0821.22.22.22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56FCADE0-1E5F-4309-9F9A-17C43228C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3514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LE SERVICE PUBLIC DES PENSIONS ALIMENTAIRES</a:t>
            </a:r>
          </a:p>
        </p:txBody>
      </p:sp>
    </p:spTree>
    <p:extLst>
      <p:ext uri="{BB962C8B-B14F-4D97-AF65-F5344CB8AC3E}">
        <p14:creationId xmlns:p14="http://schemas.microsoft.com/office/powerpoint/2010/main" val="8860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2C26F-80CD-46F6-AF5F-973F8EA95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2371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L’INTERMEDIATION FINANCIERE</a:t>
            </a:r>
            <a:br>
              <a:rPr lang="fr-FR" sz="4400" dirty="0"/>
            </a:br>
            <a:r>
              <a:rPr lang="fr-FR" sz="4400" dirty="0"/>
              <a:t>QU’EST-CE QUE C’EST ?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7119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Depuis le 1</a:t>
            </a:r>
            <a:r>
              <a:rPr lang="fr-FR" sz="2400" baseline="30000" dirty="0"/>
              <a:t>er</a:t>
            </a:r>
            <a:r>
              <a:rPr lang="fr-FR" sz="2400" dirty="0"/>
              <a:t> octobre 2020, la Caf et la MSA (via la structure de l’</a:t>
            </a:r>
            <a:r>
              <a:rPr lang="fr-FR" sz="2400" dirty="0" err="1"/>
              <a:t>Aripa</a:t>
            </a:r>
            <a:r>
              <a:rPr lang="fr-FR" sz="2400" dirty="0"/>
              <a:t>) proposent ce nouveau service aux parents séparés qui sont concernés par la pension alimentaire. </a:t>
            </a:r>
          </a:p>
          <a:p>
            <a:endParaRPr lang="fr-FR" sz="2400" dirty="0"/>
          </a:p>
          <a:p>
            <a:r>
              <a:rPr lang="fr-FR" sz="2400" dirty="0"/>
              <a:t>Les deux organismes peuvent être </a:t>
            </a:r>
            <a:r>
              <a:rPr lang="fr-FR" sz="2400" dirty="0">
                <a:solidFill>
                  <a:srgbClr val="3E8640"/>
                </a:solidFill>
              </a:rPr>
              <a:t>l’intermédiaire entre les deux parents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fr-FR" sz="2400" dirty="0"/>
              <a:t>ils collectent la pension auprès du parent qui doit la payer (le débiteur)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fr-FR" sz="2400" dirty="0"/>
              <a:t>la versent tous les mois au parent qui doit la recevoir (le créancier)</a:t>
            </a:r>
          </a:p>
        </p:txBody>
      </p:sp>
    </p:spTree>
    <p:extLst>
      <p:ext uri="{BB962C8B-B14F-4D97-AF65-F5344CB8AC3E}">
        <p14:creationId xmlns:p14="http://schemas.microsoft.com/office/powerpoint/2010/main" val="226083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711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Ce service est proposé </a:t>
            </a:r>
            <a:r>
              <a:rPr lang="fr-FR" sz="2400" dirty="0">
                <a:solidFill>
                  <a:srgbClr val="3E8640"/>
                </a:solidFill>
              </a:rPr>
              <a:t>uniquement en cas de pension alimentaire non payée ou partiellement payée</a:t>
            </a:r>
          </a:p>
          <a:p>
            <a:endParaRPr lang="fr-FR" sz="2400" dirty="0"/>
          </a:p>
          <a:p>
            <a:r>
              <a:rPr lang="fr-FR" sz="2400" dirty="0"/>
              <a:t>La condition : avoir un titre exécutoire indiquant le montant de la pension </a:t>
            </a:r>
          </a:p>
          <a:p>
            <a:r>
              <a:rPr lang="fr-FR" sz="2400" dirty="0"/>
              <a:t>L’accord de l’autre parent n’est pas nécessaire pour demander l’intermédiation financière.</a:t>
            </a:r>
          </a:p>
          <a:p>
            <a:endParaRPr lang="fr-FR" sz="2400" dirty="0"/>
          </a:p>
          <a:p>
            <a:r>
              <a:rPr lang="fr-FR" sz="2400" dirty="0"/>
              <a:t>Son accès sera étendu à partir du </a:t>
            </a:r>
            <a:r>
              <a:rPr lang="fr-FR" sz="2400" dirty="0">
                <a:solidFill>
                  <a:srgbClr val="3E8640"/>
                </a:solidFill>
              </a:rPr>
              <a:t>1</a:t>
            </a:r>
            <a:r>
              <a:rPr lang="fr-FR" sz="2400" baseline="30000" dirty="0">
                <a:solidFill>
                  <a:srgbClr val="3E8640"/>
                </a:solidFill>
              </a:rPr>
              <a:t>er</a:t>
            </a:r>
            <a:r>
              <a:rPr lang="fr-FR" sz="2400" dirty="0">
                <a:solidFill>
                  <a:srgbClr val="3E8640"/>
                </a:solidFill>
              </a:rPr>
              <a:t> janvier 2021 </a:t>
            </a:r>
            <a:r>
              <a:rPr lang="fr-FR" sz="2400" dirty="0"/>
              <a:t>: tous les parents séparés pourront y accéder, même sans aucun problème d’impayé</a:t>
            </a:r>
          </a:p>
          <a:p>
            <a:r>
              <a:rPr lang="fr-FR" sz="2400" dirty="0"/>
              <a:t>Aucune autre condition que le titre exécutoire ne sera demandée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44E2836E-C06D-4AA1-A420-C51E43DB8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2371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L’INTERMEDIATION FINANCIERE</a:t>
            </a:r>
            <a:br>
              <a:rPr lang="fr-FR" sz="4400" dirty="0"/>
            </a:br>
            <a:r>
              <a:rPr lang="fr-FR" sz="4400" dirty="0"/>
              <a:t>QUI PEUT LA DEMANDER ?</a:t>
            </a:r>
          </a:p>
        </p:txBody>
      </p:sp>
    </p:spTree>
    <p:extLst>
      <p:ext uri="{BB962C8B-B14F-4D97-AF65-F5344CB8AC3E}">
        <p14:creationId xmlns:p14="http://schemas.microsoft.com/office/powerpoint/2010/main" val="262324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7119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E8640"/>
                </a:solidFill>
              </a:rPr>
              <a:t>Soulager les familles en difficulté </a:t>
            </a:r>
            <a:r>
              <a:rPr lang="fr-FR" sz="2400" dirty="0">
                <a:sym typeface="Wingdings" panose="05000000000000000000" pitchFamily="2" charset="2"/>
              </a:rPr>
              <a:t></a:t>
            </a:r>
            <a:r>
              <a:rPr lang="fr-FR" sz="2400" dirty="0"/>
              <a:t> protéger de manière durable les personnes ayant déjà fait face à un impayé de pension alimentaire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E8640"/>
                </a:solidFill>
              </a:rPr>
              <a:t>Apporter de la sérénité à toutes les autres </a:t>
            </a:r>
            <a:r>
              <a:rPr lang="fr-FR" sz="2400" dirty="0">
                <a:sym typeface="Wingdings" panose="05000000000000000000" pitchFamily="2" charset="2"/>
              </a:rPr>
              <a:t></a:t>
            </a:r>
            <a:r>
              <a:rPr lang="fr-FR" sz="2400" dirty="0"/>
              <a:t> permettre à tous les parents qui le souhaitent de s’affranchir du souci du paiement de la pension alimentaire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E8640"/>
                </a:solidFill>
              </a:rPr>
              <a:t>Permettre à l’ensemble des familles de se concentrer sur l’éducation et le développement de leurs enfants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C209D67-A3AC-4063-928C-681FFD06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2371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L’INTERMEDIATION FINANCIERE</a:t>
            </a:r>
            <a:br>
              <a:rPr lang="fr-FR" sz="4400" dirty="0"/>
            </a:br>
            <a:r>
              <a:rPr lang="fr-FR" sz="4400" dirty="0"/>
              <a:t>QUELS SONT SES OBJECTIFS ?</a:t>
            </a:r>
          </a:p>
        </p:txBody>
      </p:sp>
    </p:spTree>
    <p:extLst>
      <p:ext uri="{BB962C8B-B14F-4D97-AF65-F5344CB8AC3E}">
        <p14:creationId xmlns:p14="http://schemas.microsoft.com/office/powerpoint/2010/main" val="252192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71191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000" dirty="0">
                <a:solidFill>
                  <a:srgbClr val="3E8640"/>
                </a:solidFill>
              </a:rPr>
              <a:t>Pour tous les parents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r-FR" sz="2000" dirty="0"/>
              <a:t>Prévient et évite des tensions ou conflits avec l’autre parent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fr-FR" sz="2000" dirty="0"/>
              <a:t>Facilite l’éducation et le développement des enfants</a:t>
            </a:r>
          </a:p>
          <a:p>
            <a:pPr fontAlgn="base"/>
            <a:endParaRPr lang="fr-FR" sz="2000" dirty="0">
              <a:solidFill>
                <a:srgbClr val="00B050"/>
              </a:solidFill>
            </a:endParaRPr>
          </a:p>
          <a:p>
            <a:pPr fontAlgn="base"/>
            <a:r>
              <a:rPr lang="fr-FR" sz="2000" dirty="0">
                <a:solidFill>
                  <a:srgbClr val="3E8640"/>
                </a:solidFill>
              </a:rPr>
              <a:t>Pour les parents créanciers</a:t>
            </a: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fr-FR" sz="2000" dirty="0"/>
              <a:t>Sécurise chaque mois le versement de la pension alimentaire</a:t>
            </a: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fr-FR" sz="2000" dirty="0"/>
              <a:t>Réduit le risque de pension alimentaire impayée ou partiellement payée</a:t>
            </a:r>
          </a:p>
          <a:p>
            <a:pPr fontAlgn="base"/>
            <a:r>
              <a:rPr lang="fr-FR" sz="1400" dirty="0"/>
              <a:t>En cas d’impayé, la Caf demande à l’autre parent de régulariser son paiement rapidement. Si ce n’est pas fait, elle engage gratuitement des procédures adaptées pour récupérer l’ensemble des sommes et les reverser au parent créancier.  </a:t>
            </a:r>
          </a:p>
          <a:p>
            <a:pPr fontAlgn="base"/>
            <a:r>
              <a:rPr lang="fr-FR" sz="2000" dirty="0"/>
              <a:t> </a:t>
            </a:r>
          </a:p>
          <a:p>
            <a:pPr fontAlgn="base"/>
            <a:r>
              <a:rPr lang="fr-FR" sz="2000" dirty="0">
                <a:solidFill>
                  <a:srgbClr val="3E8640"/>
                </a:solidFill>
              </a:rPr>
              <a:t>Pour les parents débiteurs</a:t>
            </a: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fr-FR" sz="2000" dirty="0"/>
              <a:t>Sécurise le paiement de la pension. Avec le virement automatique (possible à partir de 2021), plus besoin d’y penser tous les mois</a:t>
            </a:r>
          </a:p>
          <a:p>
            <a:pPr marL="342900" lvl="0" indent="-342900" fontAlgn="base">
              <a:buFont typeface="Arial" panose="020B0604020202020204" pitchFamily="34" charset="0"/>
              <a:buChar char="•"/>
            </a:pPr>
            <a:r>
              <a:rPr lang="fr-FR" sz="2000" dirty="0"/>
              <a:t>Evite de devoir rembourser une somme importante à l’autre parent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C209D67-A3AC-4063-928C-681FFD06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2371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L’INTERMEDIATION FINANCIERE</a:t>
            </a:r>
            <a:br>
              <a:rPr lang="fr-FR" sz="4400" dirty="0"/>
            </a:br>
            <a:r>
              <a:rPr lang="fr-FR" sz="4400" dirty="0"/>
              <a:t>QUELS SONT SES OBJECTIFS ?</a:t>
            </a:r>
          </a:p>
        </p:txBody>
      </p:sp>
    </p:spTree>
    <p:extLst>
      <p:ext uri="{BB962C8B-B14F-4D97-AF65-F5344CB8AC3E}">
        <p14:creationId xmlns:p14="http://schemas.microsoft.com/office/powerpoint/2010/main" val="347482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711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FR" sz="2000" b="1" dirty="0">
                <a:solidFill>
                  <a:srgbClr val="3E8640"/>
                </a:solidFill>
              </a:rPr>
              <a:t>Pour les parents qui ont un dossier de recouvrement des pensions alimentaires en cours</a:t>
            </a:r>
            <a:r>
              <a:rPr lang="fr-FR" sz="2000" dirty="0"/>
              <a:t>, éligible à l’intermédiation financière, la Caf/MSA les contactera</a:t>
            </a:r>
          </a:p>
          <a:p>
            <a:pPr fontAlgn="base"/>
            <a:endParaRPr lang="fr-FR" sz="2000" dirty="0"/>
          </a:p>
          <a:p>
            <a:pPr fontAlgn="base"/>
            <a:r>
              <a:rPr lang="fr-FR" sz="2000" b="1" dirty="0">
                <a:solidFill>
                  <a:srgbClr val="3E8640"/>
                </a:solidFill>
              </a:rPr>
              <a:t>Pour les parents qui n’ont pas encore demandé d’aide au recouvrement des pensions alimentaires</a:t>
            </a:r>
          </a:p>
          <a:p>
            <a:pPr fontAlgn="base"/>
            <a:r>
              <a:rPr lang="fr-FR" sz="2000" dirty="0"/>
              <a:t> </a:t>
            </a:r>
          </a:p>
          <a:p>
            <a:pPr lvl="0" fontAlgn="base"/>
            <a:r>
              <a:rPr lang="fr-FR" sz="2000" dirty="0">
                <a:solidFill>
                  <a:srgbClr val="3E8640"/>
                </a:solidFill>
              </a:rPr>
              <a:t>Les allocataires de la Caf </a:t>
            </a:r>
            <a:r>
              <a:rPr lang="fr-FR" sz="2000" dirty="0"/>
              <a:t>doivent se connecter à l’</a:t>
            </a:r>
            <a:r>
              <a:rPr lang="fr-FR" sz="2000" u="sng" dirty="0">
                <a:hlinkClick r:id="rId5"/>
              </a:rPr>
              <a:t>Espace « Mon Compte » sur le site caf.fr</a:t>
            </a:r>
            <a:r>
              <a:rPr lang="fr-FR" sz="2000" dirty="0"/>
              <a:t> (rubrique Simuler ou demander une prestation), pour compléter une demande en ligne</a:t>
            </a:r>
          </a:p>
          <a:p>
            <a:pPr lvl="0" fontAlgn="base"/>
            <a:endParaRPr lang="fr-FR" sz="2000" b="1" dirty="0"/>
          </a:p>
          <a:p>
            <a:pPr lvl="0" fontAlgn="base"/>
            <a:r>
              <a:rPr lang="fr-FR" sz="2000" dirty="0">
                <a:solidFill>
                  <a:srgbClr val="3E8640"/>
                </a:solidFill>
              </a:rPr>
              <a:t>Les adhérents de la MSA </a:t>
            </a:r>
            <a:r>
              <a:rPr lang="fr-FR" sz="2000" dirty="0"/>
              <a:t>doivent télécharger un </a:t>
            </a:r>
            <a:r>
              <a:rPr lang="fr-FR" sz="2000" u="sng" dirty="0">
                <a:hlinkClick r:id="rId6"/>
              </a:rPr>
              <a:t>formulaire sur le site msa.fr</a:t>
            </a:r>
            <a:endParaRPr lang="fr-FR" sz="2000" dirty="0"/>
          </a:p>
          <a:p>
            <a:pPr fontAlgn="base"/>
            <a:r>
              <a:rPr lang="fr-FR" sz="2000" b="1" dirty="0"/>
              <a:t> </a:t>
            </a:r>
            <a:endParaRPr lang="fr-FR" sz="2000" dirty="0"/>
          </a:p>
          <a:p>
            <a:pPr lvl="0" fontAlgn="base"/>
            <a:r>
              <a:rPr lang="fr-FR" sz="2000" dirty="0">
                <a:solidFill>
                  <a:srgbClr val="3E8640"/>
                </a:solidFill>
              </a:rPr>
              <a:t>Les personnes qui ne sont ni allocataires, ni adhérentes de la MSA </a:t>
            </a:r>
            <a:r>
              <a:rPr lang="fr-FR" sz="2000" dirty="0"/>
              <a:t>doivent télécharger un formulaire sur le site pension-alimentaire.caf.fr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C209D67-A3AC-4063-928C-681FFD06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2371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L’INTERMEDIATION FINANCIERE</a:t>
            </a:r>
            <a:br>
              <a:rPr lang="fr-FR" sz="4400" dirty="0"/>
            </a:br>
            <a:r>
              <a:rPr lang="fr-FR" sz="4400" dirty="0"/>
              <a:t>COMMENT LA DEMANDER ?</a:t>
            </a:r>
          </a:p>
        </p:txBody>
      </p:sp>
    </p:spTree>
    <p:extLst>
      <p:ext uri="{BB962C8B-B14F-4D97-AF65-F5344CB8AC3E}">
        <p14:creationId xmlns:p14="http://schemas.microsoft.com/office/powerpoint/2010/main" val="327232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757EC4B3-8F9F-494B-AB90-AA72D82E6797}"/>
              </a:ext>
            </a:extLst>
          </p:cNvPr>
          <p:cNvGrpSpPr/>
          <p:nvPr/>
        </p:nvGrpSpPr>
        <p:grpSpPr>
          <a:xfrm>
            <a:off x="9629774" y="6060873"/>
            <a:ext cx="2455393" cy="665862"/>
            <a:chOff x="6946840" y="5243677"/>
            <a:chExt cx="4890678" cy="132627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1ADA24-7F99-4B59-83B1-7D88BD2A4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5523" y="5246363"/>
              <a:ext cx="2117690" cy="1322104"/>
            </a:xfrm>
            <a:prstGeom prst="rect">
              <a:avLst/>
            </a:prstGeom>
          </p:spPr>
        </p:pic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10F70A8-F41A-4ECB-85A2-F892AEA30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840" y="5243677"/>
              <a:ext cx="1326271" cy="1326271"/>
            </a:xfrm>
            <a:prstGeom prst="rect">
              <a:avLst/>
            </a:prstGeom>
          </p:spPr>
        </p:pic>
        <p:pic>
          <p:nvPicPr>
            <p:cNvPr id="7" name="Image 6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DFB2CAA3-C740-42CF-96D9-F18EEB4CF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87" r="68945" b="6250"/>
            <a:stretch/>
          </p:blipFill>
          <p:spPr>
            <a:xfrm>
              <a:off x="10715625" y="5245157"/>
              <a:ext cx="1121893" cy="1323312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CECD4E9-B5EE-4D28-B067-78D1912331B0}"/>
              </a:ext>
            </a:extLst>
          </p:cNvPr>
          <p:cNvSpPr txBox="1"/>
          <p:nvPr/>
        </p:nvSpPr>
        <p:spPr>
          <a:xfrm>
            <a:off x="434081" y="2459504"/>
            <a:ext cx="108244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Démarches administratives, aspects financiers, éducation des enfants, résidence alternée, relations ou conflits à gérer avec l’ex-conjoint(e)… nombreuses sont les préoccupations des couples qui se séparent. </a:t>
            </a:r>
          </a:p>
          <a:p>
            <a:r>
              <a:rPr lang="fr-FR" sz="2000" dirty="0"/>
              <a:t>Pour répondre à leurs besoins, la Caf développe une offre globale qui combine un soutien financier et un accompagnement qui sera généralisée le 1</a:t>
            </a:r>
            <a:r>
              <a:rPr lang="fr-FR" sz="2000" baseline="30000" dirty="0"/>
              <a:t>er</a:t>
            </a:r>
            <a:r>
              <a:rPr lang="fr-FR" sz="2000" dirty="0"/>
              <a:t> janvier 2021.</a:t>
            </a:r>
          </a:p>
          <a:p>
            <a:endParaRPr lang="fr-FR" sz="2000" dirty="0"/>
          </a:p>
          <a:p>
            <a:r>
              <a:rPr lang="fr-FR" sz="2000" dirty="0"/>
              <a:t>Ses objectifs</a:t>
            </a:r>
          </a:p>
          <a:p>
            <a:pPr marL="342900" lvl="0" indent="-342900" eaLnBrk="0" fontAlgn="base" hangingPunct="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E8640"/>
                </a:solidFill>
              </a:rPr>
              <a:t>Mieux orienter l’usager </a:t>
            </a:r>
            <a:r>
              <a:rPr lang="fr-FR" sz="2000" dirty="0"/>
              <a:t>vers les canaux de contacts les plus adaptés à sa situation et à ses besoins (caf.fr, n° de téléphone Aripa, rendez-vous personnalisé ou un partenaire de la Caf…)</a:t>
            </a:r>
          </a:p>
          <a:p>
            <a:pPr marL="342900" lvl="0" indent="-342900" eaLnBrk="0" fontAlgn="base" hangingPunct="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E8640"/>
                </a:solidFill>
              </a:rPr>
              <a:t>Favoriser l’accès aux droits </a:t>
            </a:r>
            <a:r>
              <a:rPr lang="fr-FR" sz="2000" dirty="0"/>
              <a:t>et mieux coordonner les services aux usagers</a:t>
            </a:r>
          </a:p>
          <a:p>
            <a:pPr marL="342900" indent="-342900" eaLnBrk="0" fontAlgn="base" hangingPunct="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E8640"/>
                </a:solidFill>
              </a:rPr>
              <a:t>Accompagner l’usager </a:t>
            </a:r>
            <a:r>
              <a:rPr lang="fr-FR" sz="2000" dirty="0"/>
              <a:t>tout au long de sa relation avec la Caf et fluidifier ses démarches</a:t>
            </a:r>
          </a:p>
          <a:p>
            <a:pPr marL="342900" lvl="0" indent="-342900" eaLnBrk="0" fontAlgn="base" hangingPunct="0">
              <a:buFont typeface="Arial" panose="020B0604020202020204" pitchFamily="34" charset="0"/>
              <a:buChar char="•"/>
            </a:pPr>
            <a:endParaRPr lang="fr-FR" sz="2000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C209D67-A3AC-4063-928C-681FFD06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623718"/>
            <a:ext cx="10571998" cy="970450"/>
          </a:xfrm>
        </p:spPr>
        <p:txBody>
          <a:bodyPr anchor="ctr" anchorCtr="0"/>
          <a:lstStyle/>
          <a:p>
            <a:r>
              <a:rPr lang="fr-FR" sz="4400" dirty="0"/>
              <a:t>AU-DELA DES PENSIONS ALIMENTAIRES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68BEBD-2377-4CDC-8EB0-560802020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390" y="5964260"/>
            <a:ext cx="3482610" cy="829594"/>
          </a:xfrm>
          <a:prstGeom prst="rect">
            <a:avLst/>
          </a:prstGeom>
        </p:spPr>
      </p:pic>
      <p:pic>
        <p:nvPicPr>
          <p:cNvPr id="11" name="Image 10" descr="Une image contenant signe&#10;&#10;Description générée automatiquement">
            <a:extLst>
              <a:ext uri="{FF2B5EF4-FFF2-40B4-BE49-F238E27FC236}">
                <a16:creationId xmlns:a16="http://schemas.microsoft.com/office/drawing/2014/main" id="{DF4343AB-EB92-4953-B724-B72041522C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89" y="5833489"/>
            <a:ext cx="1043561" cy="104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30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is">
  <a:themeElements>
    <a:clrScheme name="Conci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onc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012887C8FFDC4F967AB37AD626D5CE" ma:contentTypeVersion="15" ma:contentTypeDescription="Crée un document." ma:contentTypeScope="" ma:versionID="afff240a1c5f6d56819211366828f255">
  <xsd:schema xmlns:xsd="http://www.w3.org/2001/XMLSchema" xmlns:xs="http://www.w3.org/2001/XMLSchema" xmlns:p="http://schemas.microsoft.com/office/2006/metadata/properties" xmlns:ns2="29cfb8b0-fda4-4625-8760-fb391754a3f9" targetNamespace="http://schemas.microsoft.com/office/2006/metadata/properties" ma:root="true" ma:fieldsID="c6b3f2fcb5b846e63df5b244ccf8fb99" ns2:_="">
    <xsd:import namespace="29cfb8b0-fda4-4625-8760-fb391754a3f9"/>
    <xsd:element name="properties">
      <xsd:complexType>
        <xsd:sequence>
          <xsd:element name="documentManagement">
            <xsd:complexType>
              <xsd:all>
                <xsd:element ref="ns2:Ann_x00e9_e" minOccurs="0"/>
                <xsd:element ref="ns2:Thematique" minOccurs="0"/>
                <xsd:element ref="ns2:Th_x00e9_matique_x0020_2" minOccurs="0"/>
                <xsd:element ref="ns2:Type_x0020_de_x0020_support" minOccurs="0"/>
                <xsd:element ref="ns2:Public" minOccurs="0"/>
                <xsd:element ref="ns2:Organisme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fb8b0-fda4-4625-8760-fb391754a3f9" elementFormDefault="qualified">
    <xsd:import namespace="http://schemas.microsoft.com/office/2006/documentManagement/types"/>
    <xsd:import namespace="http://schemas.microsoft.com/office/infopath/2007/PartnerControls"/>
    <xsd:element name="Ann_x00e9_e" ma:index="1" nillable="true" ma:displayName="Année" ma:internalName="Ann_x00e9_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2020"/>
                    <xsd:enumeration value="2019"/>
                    <xsd:enumeration value="2018"/>
                    <xsd:enumeration value="2017"/>
                    <xsd:enumeration value="2016"/>
                    <xsd:enumeration value="2015"/>
                  </xsd:restriction>
                </xsd:simpleType>
              </xsd:element>
            </xsd:sequence>
          </xsd:extension>
        </xsd:complexContent>
      </xsd:complexType>
    </xsd:element>
    <xsd:element name="Thematique" ma:index="2" nillable="true" ma:displayName="Thematique 1" ma:description="A quelle grande thématique est rattaché le dossier ?" ma:format="Dropdown" ma:internalName="Thematiq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rchives"/>
                    <xsd:enumeration value="Communication inter-branche"/>
                    <xsd:enumeration value="Communication institutionnelle"/>
                    <xsd:enumeration value="Communication grand public"/>
                    <xsd:enumeration value="Communication partenaires"/>
                    <xsd:enumeration value="Enfance et jeunesse"/>
                    <xsd:enumeration value="Logement et cadre de vie"/>
                    <xsd:enumeration value="Petite enfance"/>
                    <xsd:enumeration value="Parentalité"/>
                    <xsd:enumeration value="Presse"/>
                    <xsd:enumeration value="Projets digitaux"/>
                    <xsd:enumeration value="Réseaux sociaux"/>
                    <xsd:enumeration value="Résonances"/>
                    <xsd:enumeration value="Stratégie"/>
                    <xsd:enumeration value="Vie du réseau"/>
                    <xsd:enumeration value="Vies de famille"/>
                  </xsd:restriction>
                </xsd:simpleType>
              </xsd:element>
            </xsd:sequence>
          </xsd:extension>
        </xsd:complexContent>
      </xsd:complexType>
    </xsd:element>
    <xsd:element name="Th_x00e9_matique_x0020_2" ma:index="3" nillable="true" ma:displayName="Thématique 2" ma:description="Sur quel thème porte le fichier ?" ma:format="Dropdown" ma:internalName="Th_x00e9_matique_x0020_2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ide à domicile"/>
                        <xsd:enumeration value="Ale"/>
                        <xsd:enumeration value="Alsh"/>
                        <xsd:enumeration value="Ars"/>
                        <xsd:enumeration value="Aides au logement"/>
                        <xsd:enumeration value="Aide aux vacances familiales"/>
                        <xsd:enumeration value="Appli mobile MonCompte"/>
                        <xsd:enumeration value="Aripa"/>
                        <xsd:enumeration value="Caf"/>
                        <xsd:enumeration value="Cafcom"/>
                        <xsd:enumeration value="caf.fr"/>
                        <xsd:enumeration value="Campagne des services en ligne"/>
                        <xsd:enumeration value="Campagne contrôle et indus"/>
                        <xsd:enumeration value="Chèque énergie"/>
                        <xsd:enumeration value="Cog"/>
                        <xsd:enumeration value="Complément familial"/>
                        <xsd:enumeration value="Complément du mode de garde (Cmg)"/>
                        <xsd:enumeration value="Cybersécurité"/>
                        <xsd:enumeration value="Deuil"/>
                        <xsd:enumeration value="Développement durable"/>
                        <xsd:enumeration value="EAJE"/>
                        <xsd:enumeration value="Education bienveillante"/>
                        <xsd:enumeration value="Fiches élus"/>
                        <xsd:enumeration value="Filoue"/>
                        <xsd:enumeration value="Fonction communication"/>
                        <xsd:enumeration value="Identité graphique"/>
                        <xsd:enumeration value="Incivilités"/>
                        <xsd:enumeration value="Innovation"/>
                        <xsd:enumeration value="Lieu accueil enfants/parents (Laep)"/>
                        <xsd:enumeration value="Livret d'infos géné"/>
                        <xsd:enumeration value="Handicap"/>
                        <xsd:enumeration value="monenfant.fr"/>
                        <xsd:enumeration value="Offre bailleurs"/>
                        <xsd:enumeration value="Pages locales"/>
                        <xsd:enumeration value="Partir en livre"/>
                        <xsd:enumeration value="Pensions alimentaires"/>
                        <xsd:enumeration value="Plan mercredi"/>
                        <xsd:enumeration value="Portrait social"/>
                        <xsd:enumeration value="PreParE"/>
                        <xsd:enumeration value="Prestations familiales"/>
                        <xsd:enumeration value="Prime d'activité"/>
                        <xsd:enumeration value="Prix de l'innovation"/>
                        <xsd:enumeration value="Promeneurs du Net"/>
                        <xsd:enumeration value="QVT"/>
                        <xsd:enumeration value="Ram"/>
                        <xsd:enumeration value="Recrutement"/>
                        <xsd:enumeration value="Réduction de loyer de solidarité (Rls)"/>
                        <xsd:enumeration value="Réseaux sociaux"/>
                        <xsd:enumeration value="Retraite"/>
                        <xsd:enumeration value="Schéma directeur de com"/>
                        <xsd:enumeration value="Semaine nationale de la petite enfance"/>
                        <xsd:enumeration value="Semaine de la mobilité"/>
                        <xsd:enumeration value="Séminaires"/>
                        <xsd:enumeration value="Séparation"/>
                        <xsd:enumeration value="Statistiques"/>
                        <xsd:enumeration value="Ajpa"/>
                        <xsd:enumeration value="Newsletter Caf"/>
                        <xsd:enumeration value="Organisation"/>
                        <xsd:enumeration value="Evénementiel"/>
                        <xsd:enumeration value="Interne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Type_x0020_de_x0020_support" ma:index="4" nillable="true" ma:displayName="Type de support" ma:format="Dropdown" ma:internalName="Type_x0020_de_x0020_support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ffiche"/>
                        <xsd:enumeration value="Article"/>
                        <xsd:enumeration value="Bannière"/>
                        <xsd:enumeration value="Calendrier"/>
                        <xsd:enumeration value="Carte de vœux"/>
                        <xsd:enumeration value="Cartographie"/>
                        <xsd:enumeration value="Charte"/>
                        <xsd:enumeration value="Charte éditoriale"/>
                        <xsd:enumeration value="Charte graphique"/>
                        <xsd:enumeration value="Clip"/>
                        <xsd:enumeration value="Communiqué de presse"/>
                        <xsd:enumeration value="Dossier de presse"/>
                        <xsd:enumeration value="Compte-rendu"/>
                        <xsd:enumeration value="Contenu réseaux sociaux"/>
                        <xsd:enumeration value="Courrier"/>
                        <xsd:enumeration value="Dossier de com local"/>
                        <xsd:enumeration value="Dépliant"/>
                        <xsd:enumeration value="Diaporama"/>
                        <xsd:enumeration value="Ecran"/>
                        <xsd:enumeration value="EDL"/>
                        <xsd:enumeration value="Emailing"/>
                        <xsd:enumeration value="Encart"/>
                        <xsd:enumeration value="Etude"/>
                        <xsd:enumeration value="Évaluation"/>
                        <xsd:enumeration value="Extranet"/>
                        <xsd:enumeration value="FAQ"/>
                        <xsd:enumeration value="Fiche"/>
                        <xsd:enumeration value="Fichier audio"/>
                        <xsd:enumeration value="Fichier source"/>
                        <xsd:enumeration value="Flyer"/>
                        <xsd:enumeration value="Flowchart"/>
                        <xsd:enumeration value="Gif"/>
                        <xsd:enumeration value="Guide"/>
                        <xsd:enumeration value="Infographie"/>
                        <xsd:enumeration value="Intranet"/>
                        <xsd:enumeration value="Kakémono"/>
                        <xsd:enumeration value="Kit"/>
                        <xsd:enumeration value="Lettre"/>
                        <xsd:enumeration value="Logo"/>
                        <xsd:enumeration value="Manuel utilisateur"/>
                        <xsd:enumeration value="Mémo"/>
                        <xsd:enumeration value="Message SVI et SMS"/>
                        <xsd:enumeration value="Mode d'emploi"/>
                        <xsd:enumeration value="Newsletter"/>
                        <xsd:enumeration value="Photo"/>
                        <xsd:enumeration value="Pictos"/>
                        <xsd:enumeration value="Plan de com"/>
                        <xsd:enumeration value="Plaquette"/>
                        <xsd:enumeration value="Publication"/>
                        <xsd:enumeration value="Questionnaire"/>
                        <xsd:enumeration value="Rapport d'activité"/>
                        <xsd:enumeration value="Signalétique"/>
                        <xsd:enumeration value="Tableau"/>
                        <xsd:enumeration value="Tutoriel"/>
                        <xsd:enumeration value="Vidéo"/>
                        <xsd:enumeration value="Visuel"/>
                        <xsd:enumeration value="Visuel caf.f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Public" ma:index="5" nillable="true" ma:displayName="Public" ma:internalName="Publ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teurs"/>
                    <xsd:enumeration value="Allocataires"/>
                    <xsd:enumeration value="Interne"/>
                    <xsd:enumeration value="Médias"/>
                    <xsd:enumeration value="Partenaires"/>
                  </xsd:restriction>
                </xsd:simpleType>
              </xsd:element>
            </xsd:sequence>
          </xsd:extension>
        </xsd:complexContent>
      </xsd:complexType>
    </xsd:element>
    <xsd:element name="Organismes" ma:index="6" nillable="true" ma:displayName="Organismes" ma:internalName="Organism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01 - Ain"/>
                    <xsd:enumeration value="02 - Aisne"/>
                    <xsd:enumeration value="03 - Allier"/>
                    <xsd:enumeration value="04 - Alpes-De-Haute-Provence"/>
                    <xsd:enumeration value="05 - Hautes-Alpes"/>
                    <xsd:enumeration value="06 - Alpes-Maritime"/>
                    <xsd:enumeration value="07 - Ardèche"/>
                    <xsd:enumeration value="08 - Ardennes"/>
                    <xsd:enumeration value="09 - Ariège"/>
                    <xsd:enumeration value="10 - Aube"/>
                    <xsd:enumeration value="11 - Aude"/>
                    <xsd:enumeration value="12 - Aveyron"/>
                    <xsd:enumeration value="13 - Bouches-du-Rhône"/>
                    <xsd:enumeration value="14 - Calvados"/>
                    <xsd:enumeration value="15 - Cantal"/>
                    <xsd:enumeration value="16 - Charente"/>
                    <xsd:enumeration value="17 - Charente-Maritime"/>
                    <xsd:enumeration value="18 - Cher"/>
                    <xsd:enumeration value="19 - Corrèze"/>
                    <xsd:enumeration value="20 A - Corse-du-Sud"/>
                    <xsd:enumeration value="20 B - Haute-Corse"/>
                    <xsd:enumeration value="21 - Côte-d'Or"/>
                    <xsd:enumeration value="22 - Côtes d'Armor"/>
                    <xsd:enumeration value="23- Creuse"/>
                    <xsd:enumeration value="24 - Dordogne"/>
                    <xsd:enumeration value="25 - Doubs"/>
                    <xsd:enumeration value="26 - Drôme"/>
                    <xsd:enumeration value="27 - Eure"/>
                    <xsd:enumeration value="28 - Eur-et-Loir"/>
                    <xsd:enumeration value="29 - Finistère"/>
                    <xsd:enumeration value="30 - Gard"/>
                    <xsd:enumeration value="31 - Haute-Garonne"/>
                    <xsd:enumeration value="32 - Gers"/>
                    <xsd:enumeration value="33 - Gironde"/>
                    <xsd:enumeration value="34 - Hérault"/>
                    <xsd:enumeration value="35 - Ille-et-Vilaine"/>
                    <xsd:enumeration value="36 - Indre"/>
                    <xsd:enumeration value="37 - Indre-et-Loire (Touraine)"/>
                    <xsd:enumeration value="38 - Isère"/>
                    <xsd:enumeration value="39 - Jura"/>
                    <xsd:enumeration value="40 - Landes"/>
                    <xsd:enumeration value="41 - Loir-et-Cher"/>
                    <xsd:enumeration value="42 - Loire"/>
                    <xsd:enumeration value="43 - Haute-Loire"/>
                    <xsd:enumeration value="44 - Loire-Atlantique"/>
                    <xsd:enumeration value="45 - Loiret"/>
                    <xsd:enumeration value="46 - Lot"/>
                    <xsd:enumeration value="47 - Lot-et-Garonne"/>
                    <xsd:enumeration value="48 - Lozère"/>
                    <xsd:enumeration value="49 - Maine-et-Loire"/>
                    <xsd:enumeration value="50 - Manche"/>
                    <xsd:enumeration value="51 - Marne"/>
                    <xsd:enumeration value="52 - Haute-Marne"/>
                    <xsd:enumeration value="53 - Mayenne"/>
                    <xsd:enumeration value="54 - Meurthe-et-Moselle"/>
                    <xsd:enumeration value="55 - Meuse"/>
                    <xsd:enumeration value="56 - Morbihan"/>
                    <xsd:enumeration value="57 - Moselle"/>
                    <xsd:enumeration value="58 - Nièvre"/>
                    <xsd:enumeration value="59 - Nord"/>
                    <xsd:enumeration value="60 - Oise"/>
                    <xsd:enumeration value="61 - Orne"/>
                    <xsd:enumeration value="62 - Pas-de-Calais"/>
                    <xsd:enumeration value="63 - Puy-de-Dôme"/>
                    <xsd:enumeration value="64 - Pyrénées-Atlantique"/>
                    <xsd:enumeration value="65 - Haute-Pyrénées"/>
                    <xsd:enumeration value="66 - Pyrénées-Orientales"/>
                    <xsd:enumeration value="67 - Bas-Rhin"/>
                    <xsd:enumeration value="68 - Haut-Rhin"/>
                    <xsd:enumeration value="69 - Rhône"/>
                    <xsd:enumeration value="70 - Haute-Saône"/>
                    <xsd:enumeration value="71 - Saône-et-Loire"/>
                    <xsd:enumeration value="72 - Sarthe"/>
                    <xsd:enumeration value="73 - Savoie"/>
                    <xsd:enumeration value="74 - Haute-Savoie"/>
                    <xsd:enumeration value="75 - Paris"/>
                    <xsd:enumeration value="76 - Seine-Maritime"/>
                    <xsd:enumeration value="77 - Seine-et-Marne"/>
                    <xsd:enumeration value="78 - Yvelines"/>
                    <xsd:enumeration value="79 - Deux-Sèvres"/>
                    <xsd:enumeration value="80 - Somme"/>
                    <xsd:enumeration value="81 - Tarn"/>
                    <xsd:enumeration value="82 - Tarn-et-Garonne"/>
                    <xsd:enumeration value="83 - Var"/>
                    <xsd:enumeration value="84 - Vaucluse"/>
                    <xsd:enumeration value="85 - Vendée"/>
                    <xsd:enumeration value="86 -  Vienne"/>
                    <xsd:enumeration value="87 - Haute-Vienne"/>
                    <xsd:enumeration value="88 - Vosges"/>
                    <xsd:enumeration value="89 - Yonne"/>
                    <xsd:enumeration value="90 - Territoire de Belfort"/>
                    <xsd:enumeration value="91 - Essonne"/>
                    <xsd:enumeration value="92 - Hauts-de-Seine"/>
                    <xsd:enumeration value="93 - Seine-Saint-Denis"/>
                    <xsd:enumeration value="94 - Val-de-marne"/>
                    <xsd:enumeration value="95-Val-d'Oise"/>
                    <xsd:enumeration value="971 - Guadeloupe"/>
                    <xsd:enumeration value="972 - Martinique"/>
                    <xsd:enumeration value="973 - Guyane"/>
                    <xsd:enumeration value="974 - La Réunion"/>
                  </xsd:restriction>
                </xsd:simpleType>
              </xsd:element>
            </xsd:sequence>
          </xsd:extension>
        </xsd:complexContent>
      </xsd:complex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Type de contenu"/>
        <xsd:element ref="dc:title" minOccurs="0" maxOccurs="1" ma:index="7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rganismes xmlns="29cfb8b0-fda4-4625-8760-fb391754a3f9"/>
    <Ann_x00e9_e xmlns="29cfb8b0-fda4-4625-8760-fb391754a3f9">
      <Value>2020</Value>
    </Ann_x00e9_e>
    <Type_x0020_de_x0020_support xmlns="29cfb8b0-fda4-4625-8760-fb391754a3f9"/>
    <Thematique xmlns="29cfb8b0-fda4-4625-8760-fb391754a3f9">
      <Value>Parentalité</Value>
    </Thematique>
    <Th_x00e9_matique_x0020_2 xmlns="29cfb8b0-fda4-4625-8760-fb391754a3f9">
      <Value>Aripa</Value>
      <Value>Séparation</Value>
    </Th_x00e9_matique_x0020_2>
    <Public xmlns="29cfb8b0-fda4-4625-8760-fb391754a3f9">
      <Value>Partenaires</Value>
    </Public>
  </documentManagement>
</p:properties>
</file>

<file path=customXml/itemProps1.xml><?xml version="1.0" encoding="utf-8"?>
<ds:datastoreItem xmlns:ds="http://schemas.openxmlformats.org/officeDocument/2006/customXml" ds:itemID="{C7EFCA50-1E36-4DC7-86E9-775FE79CC3AC}"/>
</file>

<file path=customXml/itemProps2.xml><?xml version="1.0" encoding="utf-8"?>
<ds:datastoreItem xmlns:ds="http://schemas.openxmlformats.org/officeDocument/2006/customXml" ds:itemID="{922EBF5E-1C39-4B7C-AC4C-DE6AA47FB1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41E337-F6FB-4674-9315-669967273DC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TM03457503[[fn=Concis]]</Template>
  <TotalTime>192</TotalTime>
  <Words>843</Words>
  <Application>Microsoft Office PowerPoint</Application>
  <PresentationFormat>Grand écran</PresentationFormat>
  <Paragraphs>73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Wingdings 2</vt:lpstr>
      <vt:lpstr>Concis</vt:lpstr>
      <vt:lpstr>INTERMEDIATION FINANCIERE  LE NOUVEAU SERVICE DE LA CAF ET DE LA MSA</vt:lpstr>
      <vt:lpstr>QUELQUES CHIFFRES</vt:lpstr>
      <vt:lpstr>LE SERVICE PUBLIC DES PENSIONS ALIMENTAIRES</vt:lpstr>
      <vt:lpstr>L’INTERMEDIATION FINANCIERE QU’EST-CE QUE C’EST ?</vt:lpstr>
      <vt:lpstr>L’INTERMEDIATION FINANCIERE QUI PEUT LA DEMANDER ?</vt:lpstr>
      <vt:lpstr>L’INTERMEDIATION FINANCIERE QUELS SONT SES OBJECTIFS ?</vt:lpstr>
      <vt:lpstr>L’INTERMEDIATION FINANCIERE QUELS SONT SES OBJECTIFS ?</vt:lpstr>
      <vt:lpstr>L’INTERMEDIATION FINANCIERE COMMENT LA DEMANDER ?</vt:lpstr>
      <vt:lpstr>AU-DELA DES PENSIONS ALIMENTAIRES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Laetitia LORIDAN 755</dc:creator>
  <cp:lastModifiedBy>Laetitia LORIDAN 755</cp:lastModifiedBy>
  <cp:revision>5</cp:revision>
  <dcterms:created xsi:type="dcterms:W3CDTF">2020-09-21T12:26:34Z</dcterms:created>
  <dcterms:modified xsi:type="dcterms:W3CDTF">2020-09-23T07:56:50Z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0x010100F9012887C8FFDC4F967AB37AD626D5CE</vt:lpwstr>
  </property>
</Properties>
</file>