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0693400" cy="7556500"/>
  <p:notesSz cx="6858000" cy="9144000"/>
  <p:embeddedFontLst>
    <p:embeddedFont>
      <p:font typeface="Beautifully Delicious Script Bold" charset="1" panose="00000800000000000000"/>
      <p:regular r:id="rId43"/>
    </p:embeddedFont>
    <p:embeddedFont>
      <p:font typeface="TT Interphases Bold" charset="1" panose="02000803060000020004"/>
      <p:regular r:id="rId44"/>
    </p:embeddedFont>
    <p:embeddedFont>
      <p:font typeface="Playpen Sans Bold" charset="1" panose="00000000000000000000"/>
      <p:regular r:id="rId45"/>
    </p:embeddedFont>
    <p:embeddedFont>
      <p:font typeface="Playpen Sans" charset="1" panose="0000000000000000000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jpeg" Type="http://schemas.openxmlformats.org/officeDocument/2006/relationships/image"/><Relationship Id="rId3" Target="../media/image66.jpe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67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68.jpeg" Type="http://schemas.openxmlformats.org/officeDocument/2006/relationships/image"/><Relationship Id="rId5" Target="../media/image6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../media/image71.jpeg" Type="http://schemas.openxmlformats.org/officeDocument/2006/relationships/image"/><Relationship Id="rId4" Target="../media/image72.jpeg" Type="http://schemas.openxmlformats.org/officeDocument/2006/relationships/image"/><Relationship Id="rId5" Target="../media/image73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png" Type="http://schemas.openxmlformats.org/officeDocument/2006/relationships/image"/><Relationship Id="rId3" Target="../media/image75.jpe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76.png" Type="http://schemas.openxmlformats.org/officeDocument/2006/relationships/image"/><Relationship Id="rId5" Target="../media/image77.sv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8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8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76.png" Type="http://schemas.openxmlformats.org/officeDocument/2006/relationships/image"/><Relationship Id="rId5" Target="../media/image77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8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88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83.png" Type="http://schemas.openxmlformats.org/officeDocument/2006/relationships/image"/><Relationship Id="rId7" Target="../media/image84.svg" Type="http://schemas.openxmlformats.org/officeDocument/2006/relationships/image"/><Relationship Id="rId8" Target="../media/image85.png" Type="http://schemas.openxmlformats.org/officeDocument/2006/relationships/image"/><Relationship Id="rId9" Target="../media/image86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88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83.png" Type="http://schemas.openxmlformats.org/officeDocument/2006/relationships/image"/><Relationship Id="rId7" Target="../media/image84.svg" Type="http://schemas.openxmlformats.org/officeDocument/2006/relationships/image"/><Relationship Id="rId8" Target="../media/image85.png" Type="http://schemas.openxmlformats.org/officeDocument/2006/relationships/image"/><Relationship Id="rId9" Target="../media/image86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90.png" Type="http://schemas.openxmlformats.org/officeDocument/2006/relationships/image"/><Relationship Id="rId5" Target="../media/image91.svg" Type="http://schemas.openxmlformats.org/officeDocument/2006/relationships/image"/><Relationship Id="rId6" Target="../media/image92.png" Type="http://schemas.openxmlformats.org/officeDocument/2006/relationships/image"/><Relationship Id="rId7" Target="../media/image9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Relationship Id="rId6" Target="../media/image39.png" Type="http://schemas.openxmlformats.org/officeDocument/2006/relationships/image"/><Relationship Id="rId7" Target="../media/image40.pn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png" Type="http://schemas.openxmlformats.org/officeDocument/2006/relationships/image"/><Relationship Id="rId12" Target="../media/image51.svg" Type="http://schemas.openxmlformats.org/officeDocument/2006/relationships/image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47.png" Type="http://schemas.openxmlformats.org/officeDocument/2006/relationships/image"/><Relationship Id="rId9" Target="../media/image4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png" Type="http://schemas.openxmlformats.org/officeDocument/2006/relationships/image"/><Relationship Id="rId12" Target="../media/image56.png" Type="http://schemas.openxmlformats.org/officeDocument/2006/relationships/image"/><Relationship Id="rId2" Target="../media/image47.png" Type="http://schemas.openxmlformats.org/officeDocument/2006/relationships/image"/><Relationship Id="rId3" Target="../media/image48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52.pn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media/image58.png" Type="http://schemas.openxmlformats.org/officeDocument/2006/relationships/image"/><Relationship Id="rId4" Target="../media/image59.png" Type="http://schemas.openxmlformats.org/officeDocument/2006/relationships/image"/><Relationship Id="rId5" Target="../media/image60.png" Type="http://schemas.openxmlformats.org/officeDocument/2006/relationships/image"/><Relationship Id="rId6" Target="../media/image61.png" Type="http://schemas.openxmlformats.org/officeDocument/2006/relationships/image"/><Relationship Id="rId7" Target="../media/image62.png" Type="http://schemas.openxmlformats.org/officeDocument/2006/relationships/image"/><Relationship Id="rId8" Target="../media/image63.png" Type="http://schemas.openxmlformats.org/officeDocument/2006/relationships/image"/><Relationship Id="rId9" Target="../media/image6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25.png" Type="http://schemas.openxmlformats.org/officeDocument/2006/relationships/image"/><Relationship Id="rId29" Target="../media/image26.svg" Type="http://schemas.openxmlformats.org/officeDocument/2006/relationships/image"/><Relationship Id="rId3" Target="../media/image2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049898" y="1808721"/>
            <a:ext cx="7855906" cy="187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613"/>
              </a:lnSpc>
              <a:spcBef>
                <a:spcPct val="0"/>
              </a:spcBef>
            </a:pPr>
            <a:r>
              <a:rPr lang="en-US" b="true" sz="20022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La recette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858558" y="-164011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8319962" y="-14882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800" y="0"/>
                </a:lnTo>
                <a:lnTo>
                  <a:pt x="1502800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6037280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58661" y="-372047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6" y="0"/>
                </a:lnTo>
                <a:lnTo>
                  <a:pt x="1843196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479427" y="342283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1" y="0"/>
                </a:lnTo>
                <a:lnTo>
                  <a:pt x="523471" y="625040"/>
                </a:lnTo>
                <a:lnTo>
                  <a:pt x="0" y="62504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14555" y="5991592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751057">
            <a:off x="-73002" y="3490841"/>
            <a:ext cx="11204520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de l’année 2025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-4221878">
            <a:off x="9427702" y="654803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5" y="0"/>
                </a:lnTo>
                <a:lnTo>
                  <a:pt x="279035" y="2232284"/>
                </a:lnTo>
                <a:lnTo>
                  <a:pt x="0" y="223228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608374" y="2277410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95549" y="5290345"/>
            <a:ext cx="8869791" cy="2463119"/>
            <a:chOff x="0" y="0"/>
            <a:chExt cx="11826388" cy="328415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9259559" y="664946"/>
              <a:ext cx="2566828" cy="2619213"/>
            </a:xfrm>
            <a:custGeom>
              <a:avLst/>
              <a:gdLst/>
              <a:ahLst/>
              <a:cxnLst/>
              <a:rect r="r" b="b" t="t" l="l"/>
              <a:pathLst>
                <a:path h="2619213" w="2566828">
                  <a:moveTo>
                    <a:pt x="0" y="0"/>
                  </a:moveTo>
                  <a:lnTo>
                    <a:pt x="2566829" y="0"/>
                  </a:lnTo>
                  <a:lnTo>
                    <a:pt x="2566829" y="2619213"/>
                  </a:lnTo>
                  <a:lnTo>
                    <a:pt x="0" y="2619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0" id="20"/>
            <p:cNvGrpSpPr/>
            <p:nvPr/>
          </p:nvGrpSpPr>
          <p:grpSpPr>
            <a:xfrm rot="0">
              <a:off x="0" y="0"/>
              <a:ext cx="9651017" cy="934995"/>
              <a:chOff x="0" y="0"/>
              <a:chExt cx="3825281" cy="370595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3825281" cy="370595"/>
              </a:xfrm>
              <a:custGeom>
                <a:avLst/>
                <a:gdLst/>
                <a:ahLst/>
                <a:cxnLst/>
                <a:rect r="r" b="b" t="t" l="l"/>
                <a:pathLst>
                  <a:path h="370595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355897"/>
                    </a:lnTo>
                    <a:cubicBezTo>
                      <a:pt x="3825281" y="359795"/>
                      <a:pt x="3823732" y="363534"/>
                      <a:pt x="3820976" y="366290"/>
                    </a:cubicBezTo>
                    <a:cubicBezTo>
                      <a:pt x="3818220" y="369047"/>
                      <a:pt x="3814481" y="370595"/>
                      <a:pt x="3810583" y="370595"/>
                    </a:cubicBezTo>
                    <a:lnTo>
                      <a:pt x="14698" y="370595"/>
                    </a:lnTo>
                    <a:cubicBezTo>
                      <a:pt x="6581" y="370595"/>
                      <a:pt x="0" y="364014"/>
                      <a:pt x="0" y="355897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19050"/>
                <a:ext cx="3825281" cy="389645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168564" y="40778"/>
              <a:ext cx="9313889" cy="815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b="true" sz="1800" spc="1096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ASSEMBLÉE GÉNÉRALE</a:t>
              </a:r>
            </a:p>
            <a:p>
              <a:pPr algn="ctr">
                <a:lnSpc>
                  <a:spcPts val="2520"/>
                </a:lnSpc>
              </a:pPr>
              <a:r>
                <a:rPr lang="en-US" b="true" sz="1800" spc="1096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 6 JUIN 2026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2558791" y="-50598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2909" y="-219661"/>
            <a:ext cx="1365337" cy="1129816"/>
          </a:xfrm>
          <a:custGeom>
            <a:avLst/>
            <a:gdLst/>
            <a:ahLst/>
            <a:cxnLst/>
            <a:rect r="r" b="b" t="t" l="l"/>
            <a:pathLst>
              <a:path h="1129816" w="1365337">
                <a:moveTo>
                  <a:pt x="0" y="0"/>
                </a:moveTo>
                <a:lnTo>
                  <a:pt x="1365337" y="0"/>
                </a:lnTo>
                <a:lnTo>
                  <a:pt x="1365337" y="1129816"/>
                </a:lnTo>
                <a:lnTo>
                  <a:pt x="0" y="112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46000" y="285116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55022" y="-65244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410471" y="2021819"/>
            <a:ext cx="7997342" cy="2350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b="true" sz="5399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UNE ANNÉE RICHE POUR L’ASSOCIATION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5220" y="3071109"/>
            <a:ext cx="5052972" cy="3498347"/>
          </a:xfrm>
          <a:custGeom>
            <a:avLst/>
            <a:gdLst/>
            <a:ahLst/>
            <a:cxnLst/>
            <a:rect r="r" b="b" t="t" l="l"/>
            <a:pathLst>
              <a:path h="3498347" w="5052972">
                <a:moveTo>
                  <a:pt x="0" y="0"/>
                </a:moveTo>
                <a:lnTo>
                  <a:pt x="5052973" y="0"/>
                </a:lnTo>
                <a:lnTo>
                  <a:pt x="5052973" y="3498346"/>
                </a:lnTo>
                <a:lnTo>
                  <a:pt x="0" y="3498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143" t="-24335" r="-9360" b="-1487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91255" y="2954783"/>
            <a:ext cx="3948002" cy="4452474"/>
          </a:xfrm>
          <a:custGeom>
            <a:avLst/>
            <a:gdLst/>
            <a:ahLst/>
            <a:cxnLst/>
            <a:rect r="r" b="b" t="t" l="l"/>
            <a:pathLst>
              <a:path h="4452474" w="3948002">
                <a:moveTo>
                  <a:pt x="0" y="0"/>
                </a:moveTo>
                <a:lnTo>
                  <a:pt x="3948002" y="0"/>
                </a:lnTo>
                <a:lnTo>
                  <a:pt x="3948002" y="4452474"/>
                </a:lnTo>
                <a:lnTo>
                  <a:pt x="0" y="4452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6586" r="0" b="-164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1080462"/>
            <a:ext cx="10692000" cy="2169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Travail d’évaluation afin d’écrire le futur projet 2026-2029</a:t>
            </a:r>
          </a:p>
          <a:p>
            <a:pPr algn="ctr">
              <a:lnSpc>
                <a:spcPts val="2520"/>
              </a:lnSpc>
            </a:pP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Nos précieux contributeurs : les enfants, les parents, les administrateurs, les Maires.</a:t>
            </a:r>
          </a:p>
          <a:p>
            <a:pPr algn="ctr">
              <a:lnSpc>
                <a:spcPts val="3920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5346000" y="617099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ÉVALUATION DES SERVICES DE L’ACEJ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419730" y="6569455"/>
            <a:ext cx="916745" cy="1389007"/>
          </a:xfrm>
          <a:custGeom>
            <a:avLst/>
            <a:gdLst/>
            <a:ahLst/>
            <a:cxnLst/>
            <a:rect r="r" b="b" t="t" l="l"/>
            <a:pathLst>
              <a:path h="1389007" w="916745">
                <a:moveTo>
                  <a:pt x="0" y="0"/>
                </a:moveTo>
                <a:lnTo>
                  <a:pt x="916745" y="0"/>
                </a:lnTo>
                <a:lnTo>
                  <a:pt x="916745" y="1389008"/>
                </a:lnTo>
                <a:lnTo>
                  <a:pt x="0" y="1389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756446" y="6569455"/>
            <a:ext cx="653759" cy="990545"/>
          </a:xfrm>
          <a:custGeom>
            <a:avLst/>
            <a:gdLst/>
            <a:ahLst/>
            <a:cxnLst/>
            <a:rect r="r" b="b" t="t" l="l"/>
            <a:pathLst>
              <a:path h="990545" w="653759">
                <a:moveTo>
                  <a:pt x="0" y="0"/>
                </a:moveTo>
                <a:lnTo>
                  <a:pt x="653759" y="0"/>
                </a:lnTo>
                <a:lnTo>
                  <a:pt x="653759" y="990545"/>
                </a:lnTo>
                <a:lnTo>
                  <a:pt x="0" y="9905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649947" y="6622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906251" y="6657103"/>
            <a:ext cx="916745" cy="1389007"/>
          </a:xfrm>
          <a:custGeom>
            <a:avLst/>
            <a:gdLst/>
            <a:ahLst/>
            <a:cxnLst/>
            <a:rect r="r" b="b" t="t" l="l"/>
            <a:pathLst>
              <a:path h="1389007" w="916745">
                <a:moveTo>
                  <a:pt x="0" y="0"/>
                </a:moveTo>
                <a:lnTo>
                  <a:pt x="916745" y="0"/>
                </a:lnTo>
                <a:lnTo>
                  <a:pt x="916745" y="1389008"/>
                </a:lnTo>
                <a:lnTo>
                  <a:pt x="0" y="1389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52491" y="6856335"/>
            <a:ext cx="653759" cy="990545"/>
          </a:xfrm>
          <a:custGeom>
            <a:avLst/>
            <a:gdLst/>
            <a:ahLst/>
            <a:cxnLst/>
            <a:rect r="r" b="b" t="t" l="l"/>
            <a:pathLst>
              <a:path h="990545" w="653759">
                <a:moveTo>
                  <a:pt x="0" y="0"/>
                </a:moveTo>
                <a:lnTo>
                  <a:pt x="653760" y="0"/>
                </a:lnTo>
                <a:lnTo>
                  <a:pt x="653760" y="990544"/>
                </a:lnTo>
                <a:lnTo>
                  <a:pt x="0" y="990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8265" y="6657103"/>
            <a:ext cx="1214701" cy="1840456"/>
          </a:xfrm>
          <a:custGeom>
            <a:avLst/>
            <a:gdLst/>
            <a:ahLst/>
            <a:cxnLst/>
            <a:rect r="r" b="b" t="t" l="l"/>
            <a:pathLst>
              <a:path h="1840456" w="1214701">
                <a:moveTo>
                  <a:pt x="0" y="0"/>
                </a:moveTo>
                <a:lnTo>
                  <a:pt x="1214701" y="0"/>
                </a:lnTo>
                <a:lnTo>
                  <a:pt x="1214701" y="1840456"/>
                </a:lnTo>
                <a:lnTo>
                  <a:pt x="0" y="18404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36350">
            <a:off x="9749647" y="5072447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7" y="0"/>
                </a:lnTo>
                <a:lnTo>
                  <a:pt x="1237577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266031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660016">
            <a:off x="9188870" y="628957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7" y="0"/>
                </a:lnTo>
                <a:lnTo>
                  <a:pt x="1237577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24294" y="3804950"/>
            <a:ext cx="5956202" cy="3627257"/>
          </a:xfrm>
          <a:custGeom>
            <a:avLst/>
            <a:gdLst/>
            <a:ahLst/>
            <a:cxnLst/>
            <a:rect r="r" b="b" t="t" l="l"/>
            <a:pathLst>
              <a:path h="3627257" w="5956202">
                <a:moveTo>
                  <a:pt x="0" y="0"/>
                </a:moveTo>
                <a:lnTo>
                  <a:pt x="5956201" y="0"/>
                </a:lnTo>
                <a:lnTo>
                  <a:pt x="5956201" y="3627258"/>
                </a:lnTo>
                <a:lnTo>
                  <a:pt x="0" y="36272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600" t="-27354" r="-13472" b="-4268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992000"/>
            <a:ext cx="10692000" cy="2516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Travail d’écriture et signature </a:t>
            </a: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de la </a:t>
            </a:r>
            <a:r>
              <a:rPr lang="en-US" b="true" sz="2600">
                <a:solidFill>
                  <a:srgbClr val="A245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Convention Territoriale Globale</a:t>
            </a: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 entre les 8 communes et la CAF de la Savoie.</a:t>
            </a:r>
          </a:p>
          <a:p>
            <a:pPr algn="ctr">
              <a:lnSpc>
                <a:spcPts val="2380"/>
              </a:lnSpc>
            </a:pP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Nos précieux contributeurs : les 8 communes - particulièrement Grésy-sur-Aix et notre conseillère territoriale CAF :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Sandra DUVERNEY-PRET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874812">
            <a:off x="-295224" y="5044742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7" y="0"/>
                </a:lnTo>
                <a:lnTo>
                  <a:pt x="1237577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937208">
            <a:off x="229593" y="633771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1237577" y="0"/>
                </a:moveTo>
                <a:lnTo>
                  <a:pt x="0" y="0"/>
                </a:lnTo>
                <a:lnTo>
                  <a:pt x="0" y="1875118"/>
                </a:lnTo>
                <a:lnTo>
                  <a:pt x="1237577" y="1875118"/>
                </a:lnTo>
                <a:lnTo>
                  <a:pt x="123757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6716" y="649464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0" y="11417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RENOUVELLEMENT DE LA CTG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2130" y="62016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08826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658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848429" y="6378104"/>
            <a:ext cx="1121113" cy="1698655"/>
          </a:xfrm>
          <a:custGeom>
            <a:avLst/>
            <a:gdLst/>
            <a:ahLst/>
            <a:cxnLst/>
            <a:rect r="r" b="b" t="t" l="l"/>
            <a:pathLst>
              <a:path h="1698655" w="1121113">
                <a:moveTo>
                  <a:pt x="0" y="0"/>
                </a:moveTo>
                <a:lnTo>
                  <a:pt x="1121113" y="0"/>
                </a:lnTo>
                <a:lnTo>
                  <a:pt x="1121113" y="1698655"/>
                </a:lnTo>
                <a:lnTo>
                  <a:pt x="0" y="1698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923675" y="6658441"/>
            <a:ext cx="977996" cy="1481811"/>
          </a:xfrm>
          <a:custGeom>
            <a:avLst/>
            <a:gdLst/>
            <a:ahLst/>
            <a:cxnLst/>
            <a:rect r="r" b="b" t="t" l="l"/>
            <a:pathLst>
              <a:path h="1481811" w="977996">
                <a:moveTo>
                  <a:pt x="0" y="0"/>
                </a:moveTo>
                <a:lnTo>
                  <a:pt x="977996" y="0"/>
                </a:lnTo>
                <a:lnTo>
                  <a:pt x="977996" y="1481811"/>
                </a:lnTo>
                <a:lnTo>
                  <a:pt x="0" y="148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163171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07569" y="6658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232413" y="626513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469991" y="635438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010404" y="635438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05486" y="2272510"/>
            <a:ext cx="4952149" cy="3714112"/>
          </a:xfrm>
          <a:custGeom>
            <a:avLst/>
            <a:gdLst/>
            <a:ahLst/>
            <a:cxnLst/>
            <a:rect r="r" b="b" t="t" l="l"/>
            <a:pathLst>
              <a:path h="3714112" w="4952149">
                <a:moveTo>
                  <a:pt x="0" y="0"/>
                </a:moveTo>
                <a:lnTo>
                  <a:pt x="4952149" y="0"/>
                </a:lnTo>
                <a:lnTo>
                  <a:pt x="4952149" y="3714112"/>
                </a:lnTo>
                <a:lnTo>
                  <a:pt x="0" y="3714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rnd">
            <a:noFill/>
            <a:prstDash val="solid"/>
            <a:round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5488723" y="2272510"/>
            <a:ext cx="4976897" cy="3732672"/>
          </a:xfrm>
          <a:custGeom>
            <a:avLst/>
            <a:gdLst/>
            <a:ahLst/>
            <a:cxnLst/>
            <a:rect r="r" b="b" t="t" l="l"/>
            <a:pathLst>
              <a:path h="3732672" w="4976897">
                <a:moveTo>
                  <a:pt x="0" y="0"/>
                </a:moveTo>
                <a:lnTo>
                  <a:pt x="4976897" y="0"/>
                </a:lnTo>
                <a:lnTo>
                  <a:pt x="4976897" y="3732673"/>
                </a:lnTo>
                <a:lnTo>
                  <a:pt x="0" y="37326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0" y="932966"/>
            <a:ext cx="10692000" cy="905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Sans oublier nos traditionnels conseils d’administration,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A24500"/>
                </a:solidFill>
                <a:latin typeface="Playpen Sans"/>
                <a:ea typeface="Playpen Sans"/>
                <a:cs typeface="Playpen Sans"/>
                <a:sym typeface="Playpen Sans"/>
              </a:rPr>
              <a:t>bureaux et tables rondes.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15017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UNE GOUVERNANCE DYNAMIQUE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2909" y="-219661"/>
            <a:ext cx="1365337" cy="1129816"/>
          </a:xfrm>
          <a:custGeom>
            <a:avLst/>
            <a:gdLst/>
            <a:ahLst/>
            <a:cxnLst/>
            <a:rect r="r" b="b" t="t" l="l"/>
            <a:pathLst>
              <a:path h="1129816" w="1365337">
                <a:moveTo>
                  <a:pt x="0" y="0"/>
                </a:moveTo>
                <a:lnTo>
                  <a:pt x="1365337" y="0"/>
                </a:lnTo>
                <a:lnTo>
                  <a:pt x="1365337" y="1129816"/>
                </a:lnTo>
                <a:lnTo>
                  <a:pt x="0" y="112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46000" y="285116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55022" y="-65244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410471" y="2032536"/>
            <a:ext cx="7997342" cy="2350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b="true" sz="5399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UNE ANNÉE DE MOBILISATION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915" y="5006851"/>
            <a:ext cx="2433345" cy="2400406"/>
            <a:chOff x="0" y="0"/>
            <a:chExt cx="626193" cy="6177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26193" cy="617716"/>
            </a:xfrm>
            <a:custGeom>
              <a:avLst/>
              <a:gdLst/>
              <a:ahLst/>
              <a:cxnLst/>
              <a:rect r="r" b="b" t="t" l="l"/>
              <a:pathLst>
                <a:path h="617716" w="626193">
                  <a:moveTo>
                    <a:pt x="54087" y="0"/>
                  </a:moveTo>
                  <a:lnTo>
                    <a:pt x="572106" y="0"/>
                  </a:lnTo>
                  <a:cubicBezTo>
                    <a:pt x="586450" y="0"/>
                    <a:pt x="600208" y="5698"/>
                    <a:pt x="610351" y="15842"/>
                  </a:cubicBezTo>
                  <a:cubicBezTo>
                    <a:pt x="620494" y="25985"/>
                    <a:pt x="626193" y="39742"/>
                    <a:pt x="626193" y="54087"/>
                  </a:cubicBezTo>
                  <a:lnTo>
                    <a:pt x="626193" y="563629"/>
                  </a:lnTo>
                  <a:cubicBezTo>
                    <a:pt x="626193" y="593501"/>
                    <a:pt x="601977" y="617716"/>
                    <a:pt x="572106" y="617716"/>
                  </a:cubicBezTo>
                  <a:lnTo>
                    <a:pt x="54087" y="617716"/>
                  </a:lnTo>
                  <a:cubicBezTo>
                    <a:pt x="24216" y="617716"/>
                    <a:pt x="0" y="593501"/>
                    <a:pt x="0" y="563629"/>
                  </a:cubicBezTo>
                  <a:lnTo>
                    <a:pt x="0" y="54087"/>
                  </a:lnTo>
                  <a:cubicBezTo>
                    <a:pt x="0" y="24216"/>
                    <a:pt x="24216" y="0"/>
                    <a:pt x="54087" y="0"/>
                  </a:cubicBezTo>
                  <a:close/>
                </a:path>
              </a:pathLst>
            </a:custGeom>
            <a:blipFill>
              <a:blip r:embed="rId2"/>
              <a:stretch>
                <a:fillRect l="-23516" t="0" r="-235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747832" y="4902150"/>
            <a:ext cx="2505107" cy="2505107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1789" t="0" r="-1789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0" y="896351"/>
            <a:ext cx="10692000" cy="90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Des professionnels mobilisés au service des communes, des familles, des enfants et des jeunes du territoire.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6095" y="2083823"/>
            <a:ext cx="2318985" cy="206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LES VACANCES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146 enfants et 31 jeunes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40893" y="2064773"/>
            <a:ext cx="2318985" cy="206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LES MERCREDIS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151 enfants et 18 jeunes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52939" y="2083823"/>
            <a:ext cx="3099856" cy="1610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PERISCO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76 enfants</a:t>
            </a: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30810" y="2064773"/>
            <a:ext cx="2584542" cy="2524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 TEMPS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MERIDIEN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6 écoles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collège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lycée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459120" y="4902150"/>
            <a:ext cx="2505107" cy="2505107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22944" t="0" r="-22944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170409" y="5006851"/>
            <a:ext cx="2433345" cy="2400406"/>
            <a:chOff x="0" y="0"/>
            <a:chExt cx="626193" cy="61771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26193" cy="617716"/>
            </a:xfrm>
            <a:custGeom>
              <a:avLst/>
              <a:gdLst/>
              <a:ahLst/>
              <a:cxnLst/>
              <a:rect r="r" b="b" t="t" l="l"/>
              <a:pathLst>
                <a:path h="617716" w="626193">
                  <a:moveTo>
                    <a:pt x="54087" y="0"/>
                  </a:moveTo>
                  <a:lnTo>
                    <a:pt x="572106" y="0"/>
                  </a:lnTo>
                  <a:cubicBezTo>
                    <a:pt x="586450" y="0"/>
                    <a:pt x="600208" y="5698"/>
                    <a:pt x="610351" y="15842"/>
                  </a:cubicBezTo>
                  <a:cubicBezTo>
                    <a:pt x="620494" y="25985"/>
                    <a:pt x="626193" y="39742"/>
                    <a:pt x="626193" y="54087"/>
                  </a:cubicBezTo>
                  <a:lnTo>
                    <a:pt x="626193" y="563629"/>
                  </a:lnTo>
                  <a:cubicBezTo>
                    <a:pt x="626193" y="593501"/>
                    <a:pt x="601977" y="617716"/>
                    <a:pt x="572106" y="617716"/>
                  </a:cubicBezTo>
                  <a:lnTo>
                    <a:pt x="54087" y="617716"/>
                  </a:lnTo>
                  <a:cubicBezTo>
                    <a:pt x="24216" y="617716"/>
                    <a:pt x="0" y="593501"/>
                    <a:pt x="0" y="563629"/>
                  </a:cubicBezTo>
                  <a:lnTo>
                    <a:pt x="0" y="54087"/>
                  </a:lnTo>
                  <a:cubicBezTo>
                    <a:pt x="0" y="24216"/>
                    <a:pt x="24216" y="0"/>
                    <a:pt x="54087" y="0"/>
                  </a:cubicBezTo>
                  <a:close/>
                </a:path>
              </a:pathLst>
            </a:custGeom>
            <a:blipFill>
              <a:blip r:embed="rId5"/>
              <a:stretch>
                <a:fillRect l="-21766" t="0" r="-21766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LES CHIFFRES AU QUOTIDIEN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8417" y="3170229"/>
            <a:ext cx="4983783" cy="2616967"/>
          </a:xfrm>
          <a:custGeom>
            <a:avLst/>
            <a:gdLst/>
            <a:ahLst/>
            <a:cxnLst/>
            <a:rect r="r" b="b" t="t" l="l"/>
            <a:pathLst>
              <a:path h="2616967" w="4983783">
                <a:moveTo>
                  <a:pt x="0" y="0"/>
                </a:moveTo>
                <a:lnTo>
                  <a:pt x="4983782" y="0"/>
                </a:lnTo>
                <a:lnTo>
                  <a:pt x="4983782" y="2616968"/>
                </a:lnTo>
                <a:lnTo>
                  <a:pt x="0" y="2616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8417" y="515075"/>
            <a:ext cx="4525755" cy="1819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L’INFORMATION JEUNESSE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100 jeunes rencontrés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13 </a:t>
            </a: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jeunes accompagnés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683206" y="515075"/>
            <a:ext cx="4818601" cy="2524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L’EVS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2</a:t>
            </a: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Sorties familles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conférence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449 Paniers de légumes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30 RDV au point relais CAF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73432" y="3556843"/>
            <a:ext cx="2838149" cy="283814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6722" r="0" b="-16722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-253176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598201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56000" y="6816392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848745" y="6514708"/>
            <a:ext cx="1008760" cy="1528424"/>
          </a:xfrm>
          <a:custGeom>
            <a:avLst/>
            <a:gdLst/>
            <a:ahLst/>
            <a:cxnLst/>
            <a:rect r="r" b="b" t="t" l="l"/>
            <a:pathLst>
              <a:path h="1528424" w="1008760">
                <a:moveTo>
                  <a:pt x="0" y="0"/>
                </a:moveTo>
                <a:lnTo>
                  <a:pt x="1008760" y="0"/>
                </a:lnTo>
                <a:lnTo>
                  <a:pt x="1008760" y="1528424"/>
                </a:lnTo>
                <a:lnTo>
                  <a:pt x="0" y="15284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661294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50550" y="655070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511581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73432" y="6912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410887" y="703145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527049" y="6912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835779" y="6622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08260" y="710557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069033" y="1668369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Rapport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7229550" y="-242960"/>
            <a:ext cx="1375029" cy="1137836"/>
          </a:xfrm>
          <a:custGeom>
            <a:avLst/>
            <a:gdLst/>
            <a:ahLst/>
            <a:cxnLst/>
            <a:rect r="r" b="b" t="t" l="l"/>
            <a:pathLst>
              <a:path h="1137836" w="1375029">
                <a:moveTo>
                  <a:pt x="0" y="0"/>
                </a:moveTo>
                <a:lnTo>
                  <a:pt x="1375028" y="0"/>
                </a:lnTo>
                <a:lnTo>
                  <a:pt x="1375028" y="1137836"/>
                </a:lnTo>
                <a:lnTo>
                  <a:pt x="0" y="1137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793286" y="152743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1" y="0"/>
                </a:lnTo>
                <a:lnTo>
                  <a:pt x="523471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08338" y="5027029"/>
            <a:ext cx="7636978" cy="632706"/>
            <a:chOff x="0" y="0"/>
            <a:chExt cx="10182638" cy="843607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0182638" cy="843607"/>
              <a:chOff x="0" y="0"/>
              <a:chExt cx="4035995" cy="334373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4035995" cy="334373"/>
              </a:xfrm>
              <a:custGeom>
                <a:avLst/>
                <a:gdLst/>
                <a:ahLst/>
                <a:cxnLst/>
                <a:rect r="r" b="b" t="t" l="l"/>
                <a:pathLst>
                  <a:path h="334373" w="4035995">
                    <a:moveTo>
                      <a:pt x="13931" y="0"/>
                    </a:moveTo>
                    <a:lnTo>
                      <a:pt x="4022064" y="0"/>
                    </a:lnTo>
                    <a:cubicBezTo>
                      <a:pt x="4025759" y="0"/>
                      <a:pt x="4029302" y="1468"/>
                      <a:pt x="4031914" y="4080"/>
                    </a:cubicBezTo>
                    <a:cubicBezTo>
                      <a:pt x="4034527" y="6693"/>
                      <a:pt x="4035995" y="10236"/>
                      <a:pt x="4035995" y="13931"/>
                    </a:cubicBezTo>
                    <a:lnTo>
                      <a:pt x="4035995" y="320442"/>
                    </a:lnTo>
                    <a:cubicBezTo>
                      <a:pt x="4035995" y="328136"/>
                      <a:pt x="4029758" y="334373"/>
                      <a:pt x="4022064" y="334373"/>
                    </a:cubicBezTo>
                    <a:lnTo>
                      <a:pt x="13931" y="334373"/>
                    </a:lnTo>
                    <a:cubicBezTo>
                      <a:pt x="10236" y="334373"/>
                      <a:pt x="6693" y="332905"/>
                      <a:pt x="4080" y="330292"/>
                    </a:cubicBezTo>
                    <a:cubicBezTo>
                      <a:pt x="1468" y="327680"/>
                      <a:pt x="0" y="324136"/>
                      <a:pt x="0" y="320442"/>
                    </a:cubicBezTo>
                    <a:lnTo>
                      <a:pt x="0" y="13931"/>
                    </a:lnTo>
                    <a:cubicBezTo>
                      <a:pt x="0" y="10236"/>
                      <a:pt x="1468" y="6693"/>
                      <a:pt x="4080" y="4080"/>
                    </a:cubicBezTo>
                    <a:cubicBezTo>
                      <a:pt x="6693" y="1468"/>
                      <a:pt x="10236" y="0"/>
                      <a:pt x="13931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4035995" cy="353423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0" y="76656"/>
              <a:ext cx="10046188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ANNE-MARIE PISTONE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TRÉSORIÈRE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910494">
            <a:off x="4618548" y="-23069"/>
            <a:ext cx="769159" cy="1165392"/>
          </a:xfrm>
          <a:custGeom>
            <a:avLst/>
            <a:gdLst/>
            <a:ahLst/>
            <a:cxnLst/>
            <a:rect r="r" b="b" t="t" l="l"/>
            <a:pathLst>
              <a:path h="1165392" w="769159">
                <a:moveTo>
                  <a:pt x="0" y="0"/>
                </a:moveTo>
                <a:lnTo>
                  <a:pt x="769159" y="0"/>
                </a:lnTo>
                <a:lnTo>
                  <a:pt x="769159" y="1165392"/>
                </a:lnTo>
                <a:lnTo>
                  <a:pt x="0" y="116539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069033" y="3225849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Financier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95593"/>
            <a:ext cx="10692000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COMPTE DE RÉSULTAT SIMPLIFIÉ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Du 01/01/2025 au 31/12/2025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646255" y="615444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5726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631795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40589" y="6154449"/>
            <a:ext cx="382731" cy="839766"/>
            <a:chOff x="0" y="0"/>
            <a:chExt cx="137162" cy="3009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7162" cy="300953"/>
            </a:xfrm>
            <a:custGeom>
              <a:avLst/>
              <a:gdLst/>
              <a:ahLst/>
              <a:cxnLst/>
              <a:rect r="r" b="b" t="t" l="l"/>
              <a:pathLst>
                <a:path h="300953" w="137162">
                  <a:moveTo>
                    <a:pt x="0" y="0"/>
                  </a:moveTo>
                  <a:lnTo>
                    <a:pt x="137162" y="0"/>
                  </a:lnTo>
                  <a:lnTo>
                    <a:pt x="137162" y="300953"/>
                  </a:lnTo>
                  <a:lnTo>
                    <a:pt x="0" y="300953"/>
                  </a:lnTo>
                  <a:close/>
                </a:path>
              </a:pathLst>
            </a:custGeom>
            <a:solidFill>
              <a:srgbClr val="FFF9E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37162" cy="3295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44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262585" y="6958215"/>
            <a:ext cx="316474" cy="449042"/>
            <a:chOff x="0" y="0"/>
            <a:chExt cx="113417" cy="16092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3417" cy="160926"/>
            </a:xfrm>
            <a:custGeom>
              <a:avLst/>
              <a:gdLst/>
              <a:ahLst/>
              <a:cxnLst/>
              <a:rect r="r" b="b" t="t" l="l"/>
              <a:pathLst>
                <a:path h="160926" w="113417">
                  <a:moveTo>
                    <a:pt x="0" y="0"/>
                  </a:moveTo>
                  <a:lnTo>
                    <a:pt x="113417" y="0"/>
                  </a:lnTo>
                  <a:lnTo>
                    <a:pt x="113417" y="160926"/>
                  </a:lnTo>
                  <a:lnTo>
                    <a:pt x="0" y="160926"/>
                  </a:lnTo>
                  <a:close/>
                </a:path>
              </a:pathLst>
            </a:custGeom>
            <a:solidFill>
              <a:srgbClr val="FFF9E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13417" cy="189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44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703121" y="4420705"/>
            <a:ext cx="6985417" cy="231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44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52743" y="3447805"/>
            <a:ext cx="3856539" cy="3965593"/>
          </a:xfrm>
          <a:custGeom>
            <a:avLst/>
            <a:gdLst/>
            <a:ahLst/>
            <a:cxnLst/>
            <a:rect r="r" b="b" t="t" l="l"/>
            <a:pathLst>
              <a:path h="3965593" w="3856539">
                <a:moveTo>
                  <a:pt x="0" y="0"/>
                </a:moveTo>
                <a:lnTo>
                  <a:pt x="3856539" y="0"/>
                </a:lnTo>
                <a:lnTo>
                  <a:pt x="3856539" y="3965592"/>
                </a:lnTo>
                <a:lnTo>
                  <a:pt x="0" y="3965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144317">
            <a:off x="3638047" y="2096480"/>
            <a:ext cx="6562432" cy="3400533"/>
          </a:xfrm>
          <a:custGeom>
            <a:avLst/>
            <a:gdLst/>
            <a:ahLst/>
            <a:cxnLst/>
            <a:rect r="r" b="b" t="t" l="l"/>
            <a:pathLst>
              <a:path h="3400533" w="6562432">
                <a:moveTo>
                  <a:pt x="0" y="0"/>
                </a:moveTo>
                <a:lnTo>
                  <a:pt x="6562432" y="0"/>
                </a:lnTo>
                <a:lnTo>
                  <a:pt x="6562432" y="3400533"/>
                </a:lnTo>
                <a:lnTo>
                  <a:pt x="0" y="3400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493868" y="615444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665871" y="6574332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1128613">
            <a:off x="4189467" y="2440786"/>
            <a:ext cx="6092317" cy="2134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Nous vous invitons à consulter</a:t>
            </a:r>
          </a:p>
          <a:p>
            <a:pPr algn="ctr">
              <a:lnSpc>
                <a:spcPts val="3640"/>
              </a:lnSpc>
            </a:pPr>
            <a:r>
              <a:rPr lang="en-US" sz="2600" b="true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votre dépliant</a:t>
            </a:r>
          </a:p>
          <a:p>
            <a:pPr algn="ctr">
              <a:lnSpc>
                <a:spcPts val="2520"/>
              </a:lnSpc>
            </a:p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Autres documents consultables sur demande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RÉSULTAT DE L’EXERCICE 2025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7702" y="1230297"/>
            <a:ext cx="5865860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Total des charges 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94386" y="2077789"/>
            <a:ext cx="5865860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Total des recettes 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07702" y="3043519"/>
            <a:ext cx="7008448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Résultat comptable 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1777" y="5263102"/>
            <a:ext cx="9007970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Fonds associatifs après affectation du résultat :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92447" y="1230297"/>
            <a:ext cx="2427592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20"/>
              </a:lnSpc>
              <a:spcBef>
                <a:spcPct val="0"/>
              </a:spcBef>
            </a:pPr>
            <a:r>
              <a:rPr lang="en-US" sz="2800" strike="noStrike" u="none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1 312 046 €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92447" y="2077789"/>
            <a:ext cx="2319413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20"/>
              </a:lnSpc>
              <a:spcBef>
                <a:spcPct val="0"/>
              </a:spcBef>
            </a:pPr>
            <a:r>
              <a:rPr lang="en-US" sz="2800" strike="noStrike" u="none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1 337 650 €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30329" y="3043519"/>
            <a:ext cx="1989710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20"/>
              </a:lnSpc>
              <a:spcBef>
                <a:spcPct val="0"/>
              </a:spcBef>
            </a:pPr>
            <a:r>
              <a:rPr lang="en-US" sz="2800" strike="noStrike" u="none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25 604 €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338505" y="5270088"/>
            <a:ext cx="2231834" cy="422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266 094 </a:t>
            </a:r>
            <a:r>
              <a:rPr lang="en-US" b="true" sz="25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€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651760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74135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708712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17515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826245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51777" y="3942937"/>
            <a:ext cx="10386514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13 604 € sont affectés aux fonds associatifs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12 000 € sont affectés à un compte de réserves pour projets 2026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39413" y="-290620"/>
            <a:ext cx="7213174" cy="8678853"/>
            <a:chOff x="0" y="0"/>
            <a:chExt cx="9617566" cy="11571804"/>
          </a:xfrm>
        </p:grpSpPr>
        <p:sp>
          <p:nvSpPr>
            <p:cNvPr name="Freeform 3" id="3"/>
            <p:cNvSpPr/>
            <p:nvPr/>
          </p:nvSpPr>
          <p:spPr>
            <a:xfrm flipH="false" flipV="false" rot="622988">
              <a:off x="854919" y="798630"/>
              <a:ext cx="7567323" cy="10174552"/>
            </a:xfrm>
            <a:custGeom>
              <a:avLst/>
              <a:gdLst/>
              <a:ahLst/>
              <a:cxnLst/>
              <a:rect r="r" b="b" t="t" l="l"/>
              <a:pathLst>
                <a:path h="10174552" w="7567323">
                  <a:moveTo>
                    <a:pt x="0" y="0"/>
                  </a:moveTo>
                  <a:lnTo>
                    <a:pt x="7567323" y="0"/>
                  </a:lnTo>
                  <a:lnTo>
                    <a:pt x="7567323" y="10174552"/>
                  </a:lnTo>
                  <a:lnTo>
                    <a:pt x="0" y="10174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2445732" y="3095709"/>
              <a:ext cx="4385696" cy="4846635"/>
              <a:chOff x="0" y="0"/>
              <a:chExt cx="1099434" cy="121498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099434" cy="1214985"/>
              </a:xfrm>
              <a:custGeom>
                <a:avLst/>
                <a:gdLst/>
                <a:ahLst/>
                <a:cxnLst/>
                <a:rect r="r" b="b" t="t" l="l"/>
                <a:pathLst>
                  <a:path h="1214985" w="1099434">
                    <a:moveTo>
                      <a:pt x="0" y="0"/>
                    </a:moveTo>
                    <a:lnTo>
                      <a:pt x="1099434" y="0"/>
                    </a:lnTo>
                    <a:lnTo>
                      <a:pt x="1099434" y="1214985"/>
                    </a:lnTo>
                    <a:lnTo>
                      <a:pt x="0" y="1214985"/>
                    </a:lnTo>
                    <a:close/>
                  </a:path>
                </a:pathLst>
              </a:custGeom>
              <a:solidFill>
                <a:srgbClr val="FFF9EB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28575"/>
                <a:ext cx="1099434" cy="12435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2394267" y="2488822"/>
              <a:ext cx="4650244" cy="6248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01"/>
                </a:lnSpc>
              </a:pPr>
            </a:p>
            <a:p>
              <a:pPr algn="ctr">
                <a:lnSpc>
                  <a:spcPts val="3602"/>
                </a:lnSpc>
              </a:pPr>
              <a:r>
                <a:rPr lang="en-US" b="true" sz="2573">
                  <a:solidFill>
                    <a:srgbClr val="A245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MENU DU JOUR</a:t>
              </a:r>
            </a:p>
            <a:p>
              <a:pPr algn="ctr">
                <a:lnSpc>
                  <a:spcPts val="2701"/>
                </a:lnSpc>
              </a:pPr>
            </a:p>
            <a:p>
              <a:pPr algn="ctr">
                <a:lnSpc>
                  <a:spcPts val="3602"/>
                </a:lnSpc>
              </a:pPr>
              <a:r>
                <a:rPr lang="en-US" sz="2573">
                  <a:solidFill>
                    <a:srgbClr val="A245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Rapport moral</a:t>
              </a:r>
            </a:p>
            <a:p>
              <a:pPr algn="ctr">
                <a:lnSpc>
                  <a:spcPts val="2101"/>
                </a:lnSpc>
              </a:pPr>
            </a:p>
            <a:p>
              <a:pPr algn="ctr">
                <a:lnSpc>
                  <a:spcPts val="3602"/>
                </a:lnSpc>
              </a:pPr>
              <a:r>
                <a:rPr lang="en-US" sz="2573">
                  <a:solidFill>
                    <a:srgbClr val="A245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Bilan de l’année </a:t>
              </a:r>
            </a:p>
            <a:p>
              <a:pPr algn="ctr">
                <a:lnSpc>
                  <a:spcPts val="3302"/>
                </a:lnSpc>
              </a:pPr>
              <a:r>
                <a:rPr lang="en-US" sz="2358">
                  <a:solidFill>
                    <a:srgbClr val="A245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(activités &amp; financier)</a:t>
              </a:r>
            </a:p>
            <a:p>
              <a:pPr algn="ctr">
                <a:lnSpc>
                  <a:spcPts val="2101"/>
                </a:lnSpc>
              </a:pPr>
            </a:p>
            <a:p>
              <a:pPr algn="ctr">
                <a:lnSpc>
                  <a:spcPts val="3602"/>
                </a:lnSpc>
              </a:pPr>
              <a:r>
                <a:rPr lang="en-US" sz="2573">
                  <a:solidFill>
                    <a:srgbClr val="A245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Élection des membres du Conseil d’Administration</a:t>
              </a:r>
            </a:p>
            <a:p>
              <a:pPr algn="ctr">
                <a:lnSpc>
                  <a:spcPts val="3752"/>
                </a:lnSpc>
                <a:spcBef>
                  <a:spcPct val="0"/>
                </a:spcBef>
              </a:pPr>
            </a:p>
          </p:txBody>
        </p:sp>
        <p:grpSp>
          <p:nvGrpSpPr>
            <p:cNvPr name="Group 8" id="8"/>
            <p:cNvGrpSpPr/>
            <p:nvPr/>
          </p:nvGrpSpPr>
          <p:grpSpPr>
            <a:xfrm rot="0">
              <a:off x="730197" y="8998316"/>
              <a:ext cx="547146" cy="1200516"/>
              <a:chOff x="0" y="0"/>
              <a:chExt cx="137162" cy="300953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37162" cy="300953"/>
              </a:xfrm>
              <a:custGeom>
                <a:avLst/>
                <a:gdLst/>
                <a:ahLst/>
                <a:cxnLst/>
                <a:rect r="r" b="b" t="t" l="l"/>
                <a:pathLst>
                  <a:path h="300953" w="137162">
                    <a:moveTo>
                      <a:pt x="0" y="0"/>
                    </a:moveTo>
                    <a:lnTo>
                      <a:pt x="137162" y="0"/>
                    </a:lnTo>
                    <a:lnTo>
                      <a:pt x="137162" y="300953"/>
                    </a:lnTo>
                    <a:lnTo>
                      <a:pt x="0" y="300953"/>
                    </a:lnTo>
                    <a:close/>
                  </a:path>
                </a:pathLst>
              </a:custGeom>
              <a:solidFill>
                <a:srgbClr val="FFF9EB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28575"/>
                <a:ext cx="137162" cy="32952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44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1333477" y="10147367"/>
              <a:ext cx="452427" cy="641944"/>
              <a:chOff x="0" y="0"/>
              <a:chExt cx="113417" cy="160926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13417" cy="160926"/>
              </a:xfrm>
              <a:custGeom>
                <a:avLst/>
                <a:gdLst/>
                <a:ahLst/>
                <a:cxnLst/>
                <a:rect r="r" b="b" t="t" l="l"/>
                <a:pathLst>
                  <a:path h="160926" w="113417">
                    <a:moveTo>
                      <a:pt x="0" y="0"/>
                    </a:moveTo>
                    <a:lnTo>
                      <a:pt x="113417" y="0"/>
                    </a:lnTo>
                    <a:lnTo>
                      <a:pt x="113417" y="160926"/>
                    </a:lnTo>
                    <a:lnTo>
                      <a:pt x="0" y="160926"/>
                    </a:lnTo>
                    <a:close/>
                  </a:path>
                </a:pathLst>
              </a:custGeom>
              <a:solidFill>
                <a:srgbClr val="FFF9EB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28575"/>
                <a:ext cx="113417" cy="1895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44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2187776">
              <a:off x="6169207" y="711236"/>
              <a:ext cx="3108009" cy="2169131"/>
            </a:xfrm>
            <a:custGeom>
              <a:avLst/>
              <a:gdLst/>
              <a:ahLst/>
              <a:cxnLst/>
              <a:rect r="r" b="b" t="t" l="l"/>
              <a:pathLst>
                <a:path h="2169131" w="3108009">
                  <a:moveTo>
                    <a:pt x="0" y="0"/>
                  </a:moveTo>
                  <a:lnTo>
                    <a:pt x="3108008" y="0"/>
                  </a:lnTo>
                  <a:lnTo>
                    <a:pt x="3108008" y="2169131"/>
                  </a:lnTo>
                  <a:lnTo>
                    <a:pt x="0" y="2169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-471551">
            <a:off x="400605" y="4611443"/>
            <a:ext cx="1795990" cy="2721196"/>
          </a:xfrm>
          <a:custGeom>
            <a:avLst/>
            <a:gdLst/>
            <a:ahLst/>
            <a:cxnLst/>
            <a:rect r="r" b="b" t="t" l="l"/>
            <a:pathLst>
              <a:path h="2721196" w="1795990">
                <a:moveTo>
                  <a:pt x="0" y="0"/>
                </a:moveTo>
                <a:lnTo>
                  <a:pt x="1795989" y="0"/>
                </a:lnTo>
                <a:lnTo>
                  <a:pt x="1795989" y="2721197"/>
                </a:lnTo>
                <a:lnTo>
                  <a:pt x="0" y="27211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481157">
            <a:off x="8562237" y="4611443"/>
            <a:ext cx="1795990" cy="2721196"/>
          </a:xfrm>
          <a:custGeom>
            <a:avLst/>
            <a:gdLst/>
            <a:ahLst/>
            <a:cxnLst/>
            <a:rect r="r" b="b" t="t" l="l"/>
            <a:pathLst>
              <a:path h="2721196" w="1795990">
                <a:moveTo>
                  <a:pt x="1795989" y="0"/>
                </a:moveTo>
                <a:lnTo>
                  <a:pt x="0" y="0"/>
                </a:lnTo>
                <a:lnTo>
                  <a:pt x="0" y="2721197"/>
                </a:lnTo>
                <a:lnTo>
                  <a:pt x="1795989" y="2721197"/>
                </a:lnTo>
                <a:lnTo>
                  <a:pt x="17959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51760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135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08712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17515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826245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209845"/>
            <a:ext cx="1069200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RÉPARTITION DES RECETTES 2025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67971" y="831942"/>
            <a:ext cx="6205157" cy="6205157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6087430" y="1311175"/>
            <a:ext cx="2222506" cy="341629"/>
            <a:chOff x="0" y="0"/>
            <a:chExt cx="2963341" cy="455506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70604"/>
              <a:ext cx="409497" cy="380338"/>
              <a:chOff x="0" y="0"/>
              <a:chExt cx="110066" cy="10222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10066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0066">
                    <a:moveTo>
                      <a:pt x="0" y="0"/>
                    </a:moveTo>
                    <a:lnTo>
                      <a:pt x="110066" y="0"/>
                    </a:lnTo>
                    <a:lnTo>
                      <a:pt x="110066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01AADA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28575"/>
                <a:ext cx="110066" cy="1308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688184" y="-57150"/>
              <a:ext cx="2275157" cy="512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Familles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087430" y="2524177"/>
            <a:ext cx="2222506" cy="341629"/>
            <a:chOff x="0" y="0"/>
            <a:chExt cx="2963341" cy="455506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688184" y="-57150"/>
              <a:ext cx="2275157" cy="512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CAF</a:t>
              </a:r>
            </a:p>
          </p:txBody>
        </p:sp>
        <p:grpSp>
          <p:nvGrpSpPr>
            <p:cNvPr name="Group 22" id="22"/>
            <p:cNvGrpSpPr/>
            <p:nvPr/>
          </p:nvGrpSpPr>
          <p:grpSpPr>
            <a:xfrm rot="0">
              <a:off x="0" y="54140"/>
              <a:ext cx="409497" cy="380338"/>
              <a:chOff x="0" y="0"/>
              <a:chExt cx="110066" cy="102228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10066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0066">
                    <a:moveTo>
                      <a:pt x="0" y="0"/>
                    </a:moveTo>
                    <a:lnTo>
                      <a:pt x="110066" y="0"/>
                    </a:lnTo>
                    <a:lnTo>
                      <a:pt x="110066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F3B86B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28575"/>
                <a:ext cx="110066" cy="1308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</p:grpSp>
      <p:grpSp>
        <p:nvGrpSpPr>
          <p:cNvPr name="Group 25" id="25"/>
          <p:cNvGrpSpPr/>
          <p:nvPr/>
        </p:nvGrpSpPr>
        <p:grpSpPr>
          <a:xfrm rot="0">
            <a:off x="6087430" y="3182036"/>
            <a:ext cx="3608306" cy="341629"/>
            <a:chOff x="0" y="0"/>
            <a:chExt cx="4811075" cy="455506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41286"/>
              <a:ext cx="409497" cy="380338"/>
              <a:chOff x="0" y="0"/>
              <a:chExt cx="110066" cy="102228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110066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0066">
                    <a:moveTo>
                      <a:pt x="0" y="0"/>
                    </a:moveTo>
                    <a:lnTo>
                      <a:pt x="110066" y="0"/>
                    </a:lnTo>
                    <a:lnTo>
                      <a:pt x="110066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85B842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28575"/>
                <a:ext cx="110066" cy="1308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688184" y="-57150"/>
              <a:ext cx="4122890" cy="512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Autres subventions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6087430" y="4965478"/>
            <a:ext cx="4009987" cy="741679"/>
            <a:chOff x="0" y="0"/>
            <a:chExt cx="5346649" cy="988906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688184" y="-57150"/>
              <a:ext cx="4658465" cy="10460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PEC - services civiques - formations</a:t>
              </a:r>
            </a:p>
          </p:txBody>
        </p:sp>
        <p:grpSp>
          <p:nvGrpSpPr>
            <p:cNvPr name="Group 32" id="32"/>
            <p:cNvGrpSpPr/>
            <p:nvPr/>
          </p:nvGrpSpPr>
          <p:grpSpPr>
            <a:xfrm rot="0">
              <a:off x="0" y="327991"/>
              <a:ext cx="409497" cy="380338"/>
              <a:chOff x="0" y="0"/>
              <a:chExt cx="110066" cy="102228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110066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0066">
                    <a:moveTo>
                      <a:pt x="0" y="0"/>
                    </a:moveTo>
                    <a:lnTo>
                      <a:pt x="110066" y="0"/>
                    </a:lnTo>
                    <a:lnTo>
                      <a:pt x="110066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004AAD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28575"/>
                <a:ext cx="110066" cy="1308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40"/>
                  </a:lnSpc>
                </a:pPr>
              </a:p>
            </p:txBody>
          </p:sp>
        </p:grpSp>
      </p:grpSp>
      <p:sp>
        <p:nvSpPr>
          <p:cNvPr name="TextBox 35" id="35"/>
          <p:cNvSpPr txBox="true"/>
          <p:nvPr/>
        </p:nvSpPr>
        <p:spPr>
          <a:xfrm rot="0">
            <a:off x="6603568" y="3723691"/>
            <a:ext cx="3092168" cy="398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Mises à disposition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087430" y="3836738"/>
            <a:ext cx="307123" cy="285253"/>
            <a:chOff x="0" y="0"/>
            <a:chExt cx="110066" cy="10222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10066" cy="102228"/>
            </a:xfrm>
            <a:custGeom>
              <a:avLst/>
              <a:gdLst/>
              <a:ahLst/>
              <a:cxnLst/>
              <a:rect r="r" b="b" t="t" l="l"/>
              <a:pathLst>
                <a:path h="102228" w="110066">
                  <a:moveTo>
                    <a:pt x="0" y="0"/>
                  </a:moveTo>
                  <a:lnTo>
                    <a:pt x="110066" y="0"/>
                  </a:lnTo>
                  <a:lnTo>
                    <a:pt x="110066" y="102228"/>
                  </a:lnTo>
                  <a:lnTo>
                    <a:pt x="0" y="102228"/>
                  </a:lnTo>
                  <a:close/>
                </a:path>
              </a:pathLst>
            </a:custGeom>
            <a:solidFill>
              <a:srgbClr val="D91B5B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110066" cy="130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6079364" y="4366808"/>
            <a:ext cx="1715288" cy="348551"/>
            <a:chOff x="0" y="0"/>
            <a:chExt cx="2287051" cy="464735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698939" y="-57150"/>
              <a:ext cx="1588112" cy="512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Divers </a:t>
              </a:r>
            </a:p>
          </p:txBody>
        </p:sp>
        <p:grpSp>
          <p:nvGrpSpPr>
            <p:cNvPr name="Group 41" id="41"/>
            <p:cNvGrpSpPr/>
            <p:nvPr/>
          </p:nvGrpSpPr>
          <p:grpSpPr>
            <a:xfrm rot="0">
              <a:off x="0" y="84397"/>
              <a:ext cx="431006" cy="380338"/>
              <a:chOff x="0" y="0"/>
              <a:chExt cx="115847" cy="102228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15847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5847">
                    <a:moveTo>
                      <a:pt x="0" y="0"/>
                    </a:moveTo>
                    <a:lnTo>
                      <a:pt x="115847" y="0"/>
                    </a:lnTo>
                    <a:lnTo>
                      <a:pt x="115847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5CD4D3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28575"/>
                <a:ext cx="115847" cy="1308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</p:grpSp>
      <p:grpSp>
        <p:nvGrpSpPr>
          <p:cNvPr name="Group 44" id="44"/>
          <p:cNvGrpSpPr/>
          <p:nvPr/>
        </p:nvGrpSpPr>
        <p:grpSpPr>
          <a:xfrm rot="0">
            <a:off x="6079364" y="1926957"/>
            <a:ext cx="5126423" cy="341631"/>
            <a:chOff x="0" y="0"/>
            <a:chExt cx="6835231" cy="455507"/>
          </a:xfrm>
        </p:grpSpPr>
        <p:grpSp>
          <p:nvGrpSpPr>
            <p:cNvPr name="Group 45" id="45"/>
            <p:cNvGrpSpPr/>
            <p:nvPr/>
          </p:nvGrpSpPr>
          <p:grpSpPr>
            <a:xfrm rot="0">
              <a:off x="0" y="32927"/>
              <a:ext cx="409497" cy="380338"/>
              <a:chOff x="0" y="0"/>
              <a:chExt cx="110066" cy="102228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10066" cy="102228"/>
              </a:xfrm>
              <a:custGeom>
                <a:avLst/>
                <a:gdLst/>
                <a:ahLst/>
                <a:cxnLst/>
                <a:rect r="r" b="b" t="t" l="l"/>
                <a:pathLst>
                  <a:path h="102228" w="110066">
                    <a:moveTo>
                      <a:pt x="0" y="0"/>
                    </a:moveTo>
                    <a:lnTo>
                      <a:pt x="110066" y="0"/>
                    </a:lnTo>
                    <a:lnTo>
                      <a:pt x="110066" y="102228"/>
                    </a:lnTo>
                    <a:lnTo>
                      <a:pt x="0" y="102228"/>
                    </a:lnTo>
                    <a:close/>
                  </a:path>
                </a:pathLst>
              </a:custGeom>
              <a:solidFill>
                <a:srgbClr val="D91B5B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57150"/>
                <a:ext cx="110066" cy="15937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9"/>
                  </a:lnSpc>
                </a:pPr>
              </a:p>
            </p:txBody>
          </p:sp>
        </p:grpSp>
        <p:sp>
          <p:nvSpPr>
            <p:cNvPr name="TextBox 48" id="48"/>
            <p:cNvSpPr txBox="true"/>
            <p:nvPr/>
          </p:nvSpPr>
          <p:spPr>
            <a:xfrm rot="0">
              <a:off x="688184" y="-57150"/>
              <a:ext cx="6147047" cy="5126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Subvention des communes</a:t>
              </a: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4729747" y="3041564"/>
            <a:ext cx="616253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33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420884" y="5325522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28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177552" y="3796262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25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52" id="52"/>
          <p:cNvSpPr txBox="true"/>
          <p:nvPr/>
        </p:nvSpPr>
        <p:spPr>
          <a:xfrm rot="2593786">
            <a:off x="1655792" y="2318466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4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53" id="53"/>
          <p:cNvSpPr txBox="true"/>
          <p:nvPr/>
        </p:nvSpPr>
        <p:spPr>
          <a:xfrm rot="3218694">
            <a:off x="1996146" y="2098375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3 %</a:t>
            </a:r>
          </a:p>
        </p:txBody>
      </p:sp>
      <p:sp>
        <p:nvSpPr>
          <p:cNvPr name="TextBox 54" id="54"/>
          <p:cNvSpPr txBox="true"/>
          <p:nvPr/>
        </p:nvSpPr>
        <p:spPr>
          <a:xfrm rot="4083017">
            <a:off x="2430785" y="1862904"/>
            <a:ext cx="468454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2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55" id="55"/>
          <p:cNvSpPr txBox="true"/>
          <p:nvPr/>
        </p:nvSpPr>
        <p:spPr>
          <a:xfrm rot="5190487">
            <a:off x="2621983" y="2044142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4 %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51760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135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08712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17515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826245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83305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RÉPARTITION DES CHARGES 2025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275957" y="378000"/>
            <a:ext cx="6804000" cy="6804000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7113013" y="2800513"/>
            <a:ext cx="307123" cy="285253"/>
            <a:chOff x="0" y="0"/>
            <a:chExt cx="110066" cy="10222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0066" cy="102228"/>
            </a:xfrm>
            <a:custGeom>
              <a:avLst/>
              <a:gdLst/>
              <a:ahLst/>
              <a:cxnLst/>
              <a:rect r="r" b="b" t="t" l="l"/>
              <a:pathLst>
                <a:path h="102228" w="110066">
                  <a:moveTo>
                    <a:pt x="0" y="0"/>
                  </a:moveTo>
                  <a:lnTo>
                    <a:pt x="110066" y="0"/>
                  </a:lnTo>
                  <a:lnTo>
                    <a:pt x="110066" y="102228"/>
                  </a:lnTo>
                  <a:lnTo>
                    <a:pt x="0" y="102228"/>
                  </a:lnTo>
                  <a:close/>
                </a:path>
              </a:pathLst>
            </a:custGeom>
            <a:solidFill>
              <a:srgbClr val="01AAD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10066" cy="130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802095" y="1783187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11 %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61746" y="3212767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2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1 %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272899" y="4024792"/>
            <a:ext cx="936907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68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656431" y="2711477"/>
            <a:ext cx="1706368" cy="44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Personnel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718533" y="3470550"/>
            <a:ext cx="1706368" cy="44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Activités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656431" y="4343063"/>
            <a:ext cx="2600031" cy="44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Fonctionnement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7113013" y="3612538"/>
            <a:ext cx="307123" cy="285253"/>
            <a:chOff x="0" y="0"/>
            <a:chExt cx="110066" cy="10222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10066" cy="102228"/>
            </a:xfrm>
            <a:custGeom>
              <a:avLst/>
              <a:gdLst/>
              <a:ahLst/>
              <a:cxnLst/>
              <a:rect r="r" b="b" t="t" l="l"/>
              <a:pathLst>
                <a:path h="102228" w="110066">
                  <a:moveTo>
                    <a:pt x="0" y="0"/>
                  </a:moveTo>
                  <a:lnTo>
                    <a:pt x="110066" y="0"/>
                  </a:lnTo>
                  <a:lnTo>
                    <a:pt x="110066" y="102228"/>
                  </a:lnTo>
                  <a:lnTo>
                    <a:pt x="0" y="102228"/>
                  </a:lnTo>
                  <a:close/>
                </a:path>
              </a:pathLst>
            </a:custGeom>
            <a:solidFill>
              <a:srgbClr val="C0D03A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110066" cy="130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7113013" y="4460357"/>
            <a:ext cx="307123" cy="285253"/>
            <a:chOff x="0" y="0"/>
            <a:chExt cx="110066" cy="10222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0066" cy="102228"/>
            </a:xfrm>
            <a:custGeom>
              <a:avLst/>
              <a:gdLst/>
              <a:ahLst/>
              <a:cxnLst/>
              <a:rect r="r" b="b" t="t" l="l"/>
              <a:pathLst>
                <a:path h="102228" w="110066">
                  <a:moveTo>
                    <a:pt x="0" y="0"/>
                  </a:moveTo>
                  <a:lnTo>
                    <a:pt x="110066" y="0"/>
                  </a:lnTo>
                  <a:lnTo>
                    <a:pt x="110066" y="102228"/>
                  </a:lnTo>
                  <a:lnTo>
                    <a:pt x="0" y="102228"/>
                  </a:lnTo>
                  <a:close/>
                </a:path>
              </a:pathLst>
            </a:custGeom>
            <a:solidFill>
              <a:srgbClr val="D91B5B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110066" cy="1308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95474" y="-97152"/>
            <a:ext cx="1139054" cy="942567"/>
          </a:xfrm>
          <a:custGeom>
            <a:avLst/>
            <a:gdLst/>
            <a:ahLst/>
            <a:cxnLst/>
            <a:rect r="r" b="b" t="t" l="l"/>
            <a:pathLst>
              <a:path h="942567" w="1139054">
                <a:moveTo>
                  <a:pt x="0" y="0"/>
                </a:moveTo>
                <a:lnTo>
                  <a:pt x="1139054" y="0"/>
                </a:lnTo>
                <a:lnTo>
                  <a:pt x="1139054" y="942567"/>
                </a:lnTo>
                <a:lnTo>
                  <a:pt x="0" y="942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014727" y="360450"/>
            <a:ext cx="662546" cy="791100"/>
          </a:xfrm>
          <a:custGeom>
            <a:avLst/>
            <a:gdLst/>
            <a:ahLst/>
            <a:cxnLst/>
            <a:rect r="r" b="b" t="t" l="l"/>
            <a:pathLst>
              <a:path h="791100" w="662546">
                <a:moveTo>
                  <a:pt x="0" y="0"/>
                </a:moveTo>
                <a:lnTo>
                  <a:pt x="662546" y="0"/>
                </a:lnTo>
                <a:lnTo>
                  <a:pt x="662546" y="791100"/>
                </a:lnTo>
                <a:lnTo>
                  <a:pt x="0" y="7911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590653" y="5008263"/>
            <a:ext cx="7636978" cy="632706"/>
            <a:chOff x="0" y="0"/>
            <a:chExt cx="10182638" cy="843607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182638" cy="843607"/>
              <a:chOff x="0" y="0"/>
              <a:chExt cx="4035995" cy="334373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4035995" cy="334373"/>
              </a:xfrm>
              <a:custGeom>
                <a:avLst/>
                <a:gdLst/>
                <a:ahLst/>
                <a:cxnLst/>
                <a:rect r="r" b="b" t="t" l="l"/>
                <a:pathLst>
                  <a:path h="334373" w="4035995">
                    <a:moveTo>
                      <a:pt x="13931" y="0"/>
                    </a:moveTo>
                    <a:lnTo>
                      <a:pt x="4022064" y="0"/>
                    </a:lnTo>
                    <a:cubicBezTo>
                      <a:pt x="4025759" y="0"/>
                      <a:pt x="4029302" y="1468"/>
                      <a:pt x="4031914" y="4080"/>
                    </a:cubicBezTo>
                    <a:cubicBezTo>
                      <a:pt x="4034527" y="6693"/>
                      <a:pt x="4035995" y="10236"/>
                      <a:pt x="4035995" y="13931"/>
                    </a:cubicBezTo>
                    <a:lnTo>
                      <a:pt x="4035995" y="320442"/>
                    </a:lnTo>
                    <a:cubicBezTo>
                      <a:pt x="4035995" y="328136"/>
                      <a:pt x="4029758" y="334373"/>
                      <a:pt x="4022064" y="334373"/>
                    </a:cubicBezTo>
                    <a:lnTo>
                      <a:pt x="13931" y="334373"/>
                    </a:lnTo>
                    <a:cubicBezTo>
                      <a:pt x="10236" y="334373"/>
                      <a:pt x="6693" y="332905"/>
                      <a:pt x="4080" y="330292"/>
                    </a:cubicBezTo>
                    <a:cubicBezTo>
                      <a:pt x="1468" y="327680"/>
                      <a:pt x="0" y="324136"/>
                      <a:pt x="0" y="320442"/>
                    </a:cubicBezTo>
                    <a:lnTo>
                      <a:pt x="0" y="13931"/>
                    </a:lnTo>
                    <a:cubicBezTo>
                      <a:pt x="0" y="10236"/>
                      <a:pt x="1468" y="6693"/>
                      <a:pt x="4080" y="4080"/>
                    </a:cubicBezTo>
                    <a:cubicBezTo>
                      <a:pt x="6693" y="1468"/>
                      <a:pt x="10236" y="0"/>
                      <a:pt x="13931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28575"/>
                <a:ext cx="4035995" cy="362948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960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0" y="76656"/>
              <a:ext cx="10046188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PHILIPPE PAUTRAT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COMMISSAIRE AUX COMPTES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-960081">
            <a:off x="2708657" y="114054"/>
            <a:ext cx="965491" cy="1462865"/>
          </a:xfrm>
          <a:custGeom>
            <a:avLst/>
            <a:gdLst/>
            <a:ahLst/>
            <a:cxnLst/>
            <a:rect r="r" b="b" t="t" l="l"/>
            <a:pathLst>
              <a:path h="1462865" w="965491">
                <a:moveTo>
                  <a:pt x="0" y="0"/>
                </a:moveTo>
                <a:lnTo>
                  <a:pt x="965492" y="0"/>
                </a:lnTo>
                <a:lnTo>
                  <a:pt x="965492" y="1462865"/>
                </a:lnTo>
                <a:lnTo>
                  <a:pt x="0" y="146286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-751057">
            <a:off x="1205253" y="1814177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Rapport</a:t>
            </a:r>
          </a:p>
        </p:txBody>
      </p:sp>
      <p:sp>
        <p:nvSpPr>
          <p:cNvPr name="TextBox 24" id="24"/>
          <p:cNvSpPr txBox="true"/>
          <p:nvPr/>
        </p:nvSpPr>
        <p:spPr>
          <a:xfrm rot="-751057">
            <a:off x="1311823" y="3454062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Financier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915123" y="1190582"/>
            <a:ext cx="9090907" cy="433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40"/>
              </a:lnSpc>
            </a:pPr>
            <a:r>
              <a:rPr lang="en-US" sz="18000" b="true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Percpetives</a:t>
            </a:r>
          </a:p>
          <a:p>
            <a:pPr algn="ctr">
              <a:lnSpc>
                <a:spcPts val="10440"/>
              </a:lnSpc>
            </a:pPr>
            <a:r>
              <a:rPr lang="en-US" sz="18000" b="true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financières </a:t>
            </a:r>
          </a:p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2026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623859" y="-281031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982857" y="344009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687838" y="5067581"/>
            <a:ext cx="7636978" cy="613940"/>
            <a:chOff x="0" y="0"/>
            <a:chExt cx="10182638" cy="818586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0182638" cy="818586"/>
              <a:chOff x="0" y="0"/>
              <a:chExt cx="4035995" cy="324455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4035995" cy="324455"/>
              </a:xfrm>
              <a:custGeom>
                <a:avLst/>
                <a:gdLst/>
                <a:ahLst/>
                <a:cxnLst/>
                <a:rect r="r" b="b" t="t" l="l"/>
                <a:pathLst>
                  <a:path h="324455" w="4035995">
                    <a:moveTo>
                      <a:pt x="13931" y="0"/>
                    </a:moveTo>
                    <a:lnTo>
                      <a:pt x="4022064" y="0"/>
                    </a:lnTo>
                    <a:cubicBezTo>
                      <a:pt x="4025759" y="0"/>
                      <a:pt x="4029302" y="1468"/>
                      <a:pt x="4031914" y="4080"/>
                    </a:cubicBezTo>
                    <a:cubicBezTo>
                      <a:pt x="4034527" y="6693"/>
                      <a:pt x="4035995" y="10236"/>
                      <a:pt x="4035995" y="13931"/>
                    </a:cubicBezTo>
                    <a:lnTo>
                      <a:pt x="4035995" y="310524"/>
                    </a:lnTo>
                    <a:cubicBezTo>
                      <a:pt x="4035995" y="314219"/>
                      <a:pt x="4034527" y="317762"/>
                      <a:pt x="4031914" y="320375"/>
                    </a:cubicBezTo>
                    <a:cubicBezTo>
                      <a:pt x="4029302" y="322987"/>
                      <a:pt x="4025759" y="324455"/>
                      <a:pt x="4022064" y="324455"/>
                    </a:cubicBezTo>
                    <a:lnTo>
                      <a:pt x="13931" y="324455"/>
                    </a:lnTo>
                    <a:cubicBezTo>
                      <a:pt x="10236" y="324455"/>
                      <a:pt x="6693" y="322987"/>
                      <a:pt x="4080" y="320375"/>
                    </a:cubicBezTo>
                    <a:cubicBezTo>
                      <a:pt x="1468" y="317762"/>
                      <a:pt x="0" y="314219"/>
                      <a:pt x="0" y="310524"/>
                    </a:cubicBezTo>
                    <a:lnTo>
                      <a:pt x="0" y="13931"/>
                    </a:lnTo>
                    <a:cubicBezTo>
                      <a:pt x="0" y="10236"/>
                      <a:pt x="1468" y="6693"/>
                      <a:pt x="4080" y="4080"/>
                    </a:cubicBezTo>
                    <a:cubicBezTo>
                      <a:pt x="6693" y="1468"/>
                      <a:pt x="10236" y="0"/>
                      <a:pt x="13931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4035995" cy="343505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0" y="76656"/>
              <a:ext cx="10046188" cy="6165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44"/>
                </a:lnSpc>
              </a:pPr>
              <a:r>
                <a:rPr lang="en-US" b="true" sz="1388" spc="845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ANNE-MARIE PISTONE</a:t>
              </a:r>
            </a:p>
            <a:p>
              <a:pPr algn="ctr">
                <a:lnSpc>
                  <a:spcPts val="1944"/>
                </a:lnSpc>
              </a:pPr>
              <a:r>
                <a:rPr lang="en-US" b="true" sz="1388" spc="845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TRÉSORIÈRE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3157293" y="-235524"/>
            <a:ext cx="883984" cy="1339370"/>
          </a:xfrm>
          <a:custGeom>
            <a:avLst/>
            <a:gdLst/>
            <a:ahLst/>
            <a:cxnLst/>
            <a:rect r="r" b="b" t="t" l="l"/>
            <a:pathLst>
              <a:path h="1339370" w="883984">
                <a:moveTo>
                  <a:pt x="0" y="0"/>
                </a:moveTo>
                <a:lnTo>
                  <a:pt x="883984" y="0"/>
                </a:lnTo>
                <a:lnTo>
                  <a:pt x="883984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51760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135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978930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539671" y="6622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826245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42957" y="2226546"/>
            <a:ext cx="3559629" cy="3660287"/>
          </a:xfrm>
          <a:custGeom>
            <a:avLst/>
            <a:gdLst/>
            <a:ahLst/>
            <a:cxnLst/>
            <a:rect r="r" b="b" t="t" l="l"/>
            <a:pathLst>
              <a:path h="3660287" w="3559629">
                <a:moveTo>
                  <a:pt x="0" y="0"/>
                </a:moveTo>
                <a:lnTo>
                  <a:pt x="3559629" y="0"/>
                </a:lnTo>
                <a:lnTo>
                  <a:pt x="3559629" y="3660287"/>
                </a:lnTo>
                <a:lnTo>
                  <a:pt x="0" y="36602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95593"/>
            <a:ext cx="10692000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INDEMNISATION AU POSTE DE PRÉSIDENT(E)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 -350 € net par mois imposable-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107207" y="2144759"/>
            <a:ext cx="4981024" cy="3132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6"/>
              </a:lnSpc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Prévu dans nos statuts </a:t>
            </a:r>
          </a:p>
          <a:p>
            <a:pPr algn="ctr">
              <a:lnSpc>
                <a:spcPts val="5096"/>
              </a:lnSpc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pour un(e) président(e) </a:t>
            </a:r>
          </a:p>
          <a:p>
            <a:pPr algn="ctr">
              <a:lnSpc>
                <a:spcPts val="5096"/>
              </a:lnSpc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en activité professionnelle à temps plein (compensation de jours de congés payés)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7748223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7" y="0"/>
                </a:lnTo>
                <a:lnTo>
                  <a:pt x="1237577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BUDGET PRÉVISIONNEL 2026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38090" y="673175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151061" y="629084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221535" y="6000919"/>
            <a:ext cx="1428930" cy="2165045"/>
          </a:xfrm>
          <a:custGeom>
            <a:avLst/>
            <a:gdLst/>
            <a:ahLst/>
            <a:cxnLst/>
            <a:rect r="r" b="b" t="t" l="l"/>
            <a:pathLst>
              <a:path h="2165045" w="1428930">
                <a:moveTo>
                  <a:pt x="0" y="0"/>
                </a:moveTo>
                <a:lnTo>
                  <a:pt x="1428930" y="0"/>
                </a:lnTo>
                <a:lnTo>
                  <a:pt x="1428930" y="2165045"/>
                </a:lnTo>
                <a:lnTo>
                  <a:pt x="0" y="21650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826245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388639" y="5464925"/>
            <a:ext cx="1788639" cy="2285800"/>
          </a:xfrm>
          <a:custGeom>
            <a:avLst/>
            <a:gdLst/>
            <a:ahLst/>
            <a:cxnLst/>
            <a:rect r="r" b="b" t="t" l="l"/>
            <a:pathLst>
              <a:path h="2285800" w="1788639">
                <a:moveTo>
                  <a:pt x="0" y="0"/>
                </a:moveTo>
                <a:lnTo>
                  <a:pt x="1788638" y="0"/>
                </a:lnTo>
                <a:lnTo>
                  <a:pt x="1788638" y="2285800"/>
                </a:lnTo>
                <a:lnTo>
                  <a:pt x="0" y="2285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47743" y="2657188"/>
            <a:ext cx="6207398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Charges prévisionnelles :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47743" y="3511999"/>
            <a:ext cx="5865860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Recettes prévisionnelles 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47743" y="4826750"/>
            <a:ext cx="700844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Résultat prévisionnel 2026 :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73764" y="2657188"/>
            <a:ext cx="2914176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1 324 378 €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173764" y="3511999"/>
            <a:ext cx="2914176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1 324 378 €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09764" y="4752753"/>
            <a:ext cx="233698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À l’équilibre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91078" y="838016"/>
            <a:ext cx="8509843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Accord de principe validé en CA le 26/02/2026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311823" y="1852570"/>
            <a:ext cx="8297508" cy="3007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40"/>
              </a:lnSpc>
            </a:pPr>
            <a:r>
              <a:rPr lang="en-US" sz="18000" b="true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A VOS </a:t>
            </a:r>
          </a:p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VOTES 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148673" y="-193465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793286" y="288375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1" y="0"/>
                </a:lnTo>
                <a:lnTo>
                  <a:pt x="523471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2040211" y="4940787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24542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7278592" y="-1459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403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88667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1964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51760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135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54422" y="647583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08712" y="6000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97719" y="660417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17515" y="693847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826245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BULLETIN DE VOTE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36529" y="1756889"/>
            <a:ext cx="2892199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Rapport moral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36529" y="2761505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Rapport d’activité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36529" y="4625960"/>
            <a:ext cx="3210317" cy="763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Indemnistation Président(e)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36529" y="3766121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Rapport financier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3501247" y="1533007"/>
            <a:ext cx="2018763" cy="3693910"/>
            <a:chOff x="0" y="0"/>
            <a:chExt cx="2691684" cy="49252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364653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4"/>
                  </a:lnTo>
                  <a:lnTo>
                    <a:pt x="0" y="831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2729307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409396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739731" y="38146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Pour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739731" y="173115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Pour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739731" y="3070406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Pour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39731" y="447542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Pour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787322" y="1533007"/>
            <a:ext cx="2018763" cy="3693910"/>
            <a:chOff x="0" y="0"/>
            <a:chExt cx="2691684" cy="492521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1364653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4"/>
                  </a:lnTo>
                  <a:lnTo>
                    <a:pt x="0" y="831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0" y="2729307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409396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 rot="0">
              <a:off x="739731" y="38146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Contre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739731" y="173115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Contre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739731" y="3070406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Contre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739731" y="447542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Contre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073397" y="1533007"/>
            <a:ext cx="2018763" cy="3693910"/>
            <a:chOff x="0" y="0"/>
            <a:chExt cx="2691684" cy="4925213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0" y="1364653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4"/>
                  </a:lnTo>
                  <a:lnTo>
                    <a:pt x="0" y="831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0" y="2729307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0" y="409396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 rot="0">
              <a:off x="739731" y="38146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Abstention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739731" y="173115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Abstention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739731" y="3070406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Abstention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739731" y="4475423"/>
              <a:ext cx="1951953" cy="449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B35900"/>
                  </a:solidFill>
                  <a:latin typeface="Playpen Sans Bold"/>
                  <a:ea typeface="Playpen Sans Bold"/>
                  <a:cs typeface="Playpen Sans Bold"/>
                  <a:sym typeface="Playpen Sans Bold"/>
                </a:rPr>
                <a:t>Abstention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07355" y="1521815"/>
            <a:ext cx="1083272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Élection des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530608" y="-27404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727669" y="229289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26869" y="4940787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24542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5737431" y="-78481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44213" y="3188013"/>
            <a:ext cx="1083272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Membres du CA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4403" y="662858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88667" y="662858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42957" y="61536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1964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71844" y="692574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41352" y="662858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54422" y="662858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08712" y="61536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597719" y="675691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565415" y="69096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826245" y="69096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CANDIDATS AU CONSEIL D’ADMINISTRATION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47864" y="961494"/>
            <a:ext cx="8297984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Sortants qui souhaitent se représenter 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46882" y="1473617"/>
            <a:ext cx="10192375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b="true" sz="2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Aurélie FRANZON, Virginie MANTELLO, Tom TRECOURT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46882" y="2122631"/>
            <a:ext cx="8297984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Nouveaux candidats 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46882" y="2661631"/>
            <a:ext cx="8297984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b="true" sz="2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Mélanie RIBEIRO, Romain TATJE, Anne-Gaëlle GAITAZ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48339" y="4004139"/>
            <a:ext cx="10192375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Un grand merci aux administrateurs quittant le CA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8339" y="4542619"/>
            <a:ext cx="10195322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b="true" sz="2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Marie-France DELON, Muriel DESSAUD, Béatrice MILLON-ROUSSEAU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49829" y="5098600"/>
            <a:ext cx="10192375" cy="976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Un merci tout particulier à Gaëlle BARÉ, présidente de l’ACEJ de 2019</a:t>
            </a:r>
            <a:r>
              <a:rPr lang="en-US" sz="2800">
                <a:solidFill>
                  <a:srgbClr val="FF3131"/>
                </a:solidFill>
                <a:latin typeface="Playpen Sans"/>
                <a:ea typeface="Playpen Sans"/>
                <a:cs typeface="Playpen Sans"/>
                <a:sym typeface="Playpen Sans"/>
              </a:rPr>
              <a:t> </a:t>
            </a:r>
            <a:r>
              <a:rPr lang="en-US" sz="2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à 2025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069033" y="1765096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Rapport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062743" y="-146233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63391" y="2101668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0" y="0"/>
                </a:lnTo>
                <a:lnTo>
                  <a:pt x="993380" y="982205"/>
                </a:lnTo>
                <a:lnTo>
                  <a:pt x="0" y="982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8985580" y="469716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455577" y="166287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1" y="0"/>
                </a:lnTo>
                <a:lnTo>
                  <a:pt x="523471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740219" y="2235605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6"/>
                </a:lnTo>
                <a:lnTo>
                  <a:pt x="0" y="1696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2080203" y="5061289"/>
            <a:ext cx="7238262" cy="568673"/>
            <a:chOff x="0" y="0"/>
            <a:chExt cx="9651017" cy="758231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58231"/>
              <a:chOff x="0" y="0"/>
              <a:chExt cx="3825281" cy="300533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0533"/>
              </a:xfrm>
              <a:custGeom>
                <a:avLst/>
                <a:gdLst/>
                <a:ahLst/>
                <a:cxnLst/>
                <a:rect r="r" b="b" t="t" l="l"/>
                <a:pathLst>
                  <a:path h="300533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85835"/>
                    </a:lnTo>
                    <a:cubicBezTo>
                      <a:pt x="3825281" y="293952"/>
                      <a:pt x="3818701" y="300533"/>
                      <a:pt x="3810583" y="300533"/>
                    </a:cubicBezTo>
                    <a:lnTo>
                      <a:pt x="14698" y="300533"/>
                    </a:lnTo>
                    <a:cubicBezTo>
                      <a:pt x="6581" y="300533"/>
                      <a:pt x="0" y="293952"/>
                      <a:pt x="0" y="285835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19583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29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44"/>
                </a:lnSpc>
              </a:pPr>
              <a:r>
                <a:rPr lang="en-US" b="true" sz="1388" spc="845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2803699" y="-50783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738673" y="3315141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Moral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311823" y="1915807"/>
            <a:ext cx="8297508" cy="300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53"/>
              </a:lnSpc>
            </a:pPr>
            <a:r>
              <a:rPr lang="en-US" sz="18023" b="true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A VOS </a:t>
            </a:r>
          </a:p>
          <a:p>
            <a:pPr algn="ctr" marL="0" indent="0" lvl="0">
              <a:lnSpc>
                <a:spcPts val="10453"/>
              </a:lnSpc>
              <a:spcBef>
                <a:spcPct val="0"/>
              </a:spcBef>
            </a:pPr>
            <a:r>
              <a:rPr lang="en-US" b="true" sz="18023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VOTES 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148673" y="-193465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793286" y="288375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1" y="0"/>
                </a:lnTo>
                <a:lnTo>
                  <a:pt x="523471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90011" y="4940787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24542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7200574" y="-19346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2864" y="693287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50206" y="693287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04495" y="645795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93503" y="706121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32342" y="668171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02891" y="693287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40531" y="668171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70250" y="6457954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854869" y="68436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698422" y="68436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861172" y="68436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BULLETIN DE VOTE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55046" y="1573242"/>
            <a:ext cx="2892199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Aurélie FRANZON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55046" y="2413799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Virginie MANTELLO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8028" y="3238161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Tom TRECOURT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55046" y="4079023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Mélanie RIBEIRO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4168995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95108" y="4852393"/>
            <a:ext cx="2892199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Romain TATJE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3743612" y="1356137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4248426" y="1596737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3740521" y="218050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4248426" y="2383846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3740521" y="3004862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248426" y="3217374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3758557" y="3828327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4248426" y="4058261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3740521" y="4651792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4248426" y="4893285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3743612" y="5475257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4248426" y="5728309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Pour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6106007" y="133874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6610821" y="1579340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6102916" y="2163103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6610821" y="2366449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36" id="36"/>
          <p:cNvSpPr/>
          <p:nvPr/>
        </p:nvSpPr>
        <p:spPr>
          <a:xfrm flipH="false" flipV="false" rot="0">
            <a:off x="6102916" y="298746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6610821" y="3199977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38" id="38"/>
          <p:cNvSpPr/>
          <p:nvPr/>
        </p:nvSpPr>
        <p:spPr>
          <a:xfrm flipH="false" flipV="false" rot="0">
            <a:off x="6120952" y="381093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6610821" y="4040864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0">
            <a:off x="6102916" y="463439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6610821" y="4875888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42" id="42"/>
          <p:cNvSpPr/>
          <p:nvPr/>
        </p:nvSpPr>
        <p:spPr>
          <a:xfrm flipH="false" flipV="false" rot="0">
            <a:off x="6106007" y="545786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6610821" y="5710912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Contre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8449259" y="135386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8954073" y="1594465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8446168" y="2178227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8954073" y="2381573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Freeform 48" id="48"/>
          <p:cNvSpPr/>
          <p:nvPr/>
        </p:nvSpPr>
        <p:spPr>
          <a:xfrm flipH="false" flipV="false" rot="0">
            <a:off x="8446168" y="300259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8954073" y="3215101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Freeform 50" id="50"/>
          <p:cNvSpPr/>
          <p:nvPr/>
        </p:nvSpPr>
        <p:spPr>
          <a:xfrm flipH="false" flipV="false" rot="0">
            <a:off x="8464204" y="382605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1" id="51"/>
          <p:cNvSpPr txBox="true"/>
          <p:nvPr/>
        </p:nvSpPr>
        <p:spPr>
          <a:xfrm rot="0">
            <a:off x="8954073" y="4055989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Freeform 52" id="52"/>
          <p:cNvSpPr/>
          <p:nvPr/>
        </p:nvSpPr>
        <p:spPr>
          <a:xfrm flipH="false" flipV="false" rot="0">
            <a:off x="8446168" y="464952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3" id="53"/>
          <p:cNvSpPr txBox="true"/>
          <p:nvPr/>
        </p:nvSpPr>
        <p:spPr>
          <a:xfrm rot="0">
            <a:off x="8954073" y="4891013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Freeform 54" id="54"/>
          <p:cNvSpPr/>
          <p:nvPr/>
        </p:nvSpPr>
        <p:spPr>
          <a:xfrm flipH="false" flipV="false" rot="0">
            <a:off x="8449259" y="547298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5" id="55"/>
          <p:cNvSpPr txBox="true"/>
          <p:nvPr/>
        </p:nvSpPr>
        <p:spPr>
          <a:xfrm rot="0">
            <a:off x="8954073" y="5726037"/>
            <a:ext cx="1463965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Abstention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395108" y="5708556"/>
            <a:ext cx="321031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........................................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376424" y="1306086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Les discours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530608" y="-27404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04065" y="6305154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2" y="0"/>
                </a:lnTo>
                <a:lnTo>
                  <a:pt x="1925122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66299" y="6592677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6" y="0"/>
                </a:lnTo>
                <a:lnTo>
                  <a:pt x="986256" y="625040"/>
                </a:lnTo>
                <a:lnTo>
                  <a:pt x="0" y="62504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369240" y="6146220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346000" y="166287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177077" y="4728150"/>
            <a:ext cx="5988640" cy="565586"/>
            <a:chOff x="0" y="0"/>
            <a:chExt cx="7984853" cy="754115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7984853" cy="754115"/>
              <a:chOff x="0" y="0"/>
              <a:chExt cx="323466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23466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234661">
                    <a:moveTo>
                      <a:pt x="17382" y="0"/>
                    </a:moveTo>
                    <a:lnTo>
                      <a:pt x="3217278" y="0"/>
                    </a:lnTo>
                    <a:cubicBezTo>
                      <a:pt x="3226878" y="0"/>
                      <a:pt x="3234661" y="7782"/>
                      <a:pt x="3234661" y="17382"/>
                    </a:cubicBezTo>
                    <a:lnTo>
                      <a:pt x="3234661" y="288110"/>
                    </a:lnTo>
                    <a:cubicBezTo>
                      <a:pt x="3234661" y="292720"/>
                      <a:pt x="3232829" y="297141"/>
                      <a:pt x="3229569" y="300400"/>
                    </a:cubicBezTo>
                    <a:cubicBezTo>
                      <a:pt x="3226310" y="303660"/>
                      <a:pt x="3221888" y="305492"/>
                      <a:pt x="3217278" y="305492"/>
                    </a:cubicBezTo>
                    <a:lnTo>
                      <a:pt x="17382" y="305492"/>
                    </a:lnTo>
                    <a:cubicBezTo>
                      <a:pt x="12772" y="305492"/>
                      <a:pt x="8351" y="303660"/>
                      <a:pt x="5091" y="300400"/>
                    </a:cubicBezTo>
                    <a:cubicBezTo>
                      <a:pt x="1831" y="297141"/>
                      <a:pt x="0" y="292720"/>
                      <a:pt x="0" y="288110"/>
                    </a:cubicBezTo>
                    <a:lnTo>
                      <a:pt x="0" y="17382"/>
                    </a:lnTo>
                    <a:cubicBezTo>
                      <a:pt x="0" y="12772"/>
                      <a:pt x="1831" y="8351"/>
                      <a:pt x="5091" y="5091"/>
                    </a:cubicBezTo>
                    <a:cubicBezTo>
                      <a:pt x="8351" y="1831"/>
                      <a:pt x="12772" y="0"/>
                      <a:pt x="17382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28575"/>
                <a:ext cx="3234661" cy="334067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959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39463" y="48601"/>
              <a:ext cx="7705928" cy="6283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17"/>
                </a:lnSpc>
              </a:pPr>
              <a:r>
                <a:rPr lang="en-US" b="true" sz="1369" spc="834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17"/>
                </a:lnSpc>
              </a:pPr>
              <a:r>
                <a:rPr lang="en-US" b="true" sz="1369" spc="834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1795541">
            <a:off x="6544973" y="-75679"/>
            <a:ext cx="731921" cy="1108972"/>
          </a:xfrm>
          <a:custGeom>
            <a:avLst/>
            <a:gdLst/>
            <a:ahLst/>
            <a:cxnLst/>
            <a:rect r="r" b="b" t="t" l="l"/>
            <a:pathLst>
              <a:path h="1108972" w="731921">
                <a:moveTo>
                  <a:pt x="0" y="0"/>
                </a:moveTo>
                <a:lnTo>
                  <a:pt x="731921" y="0"/>
                </a:lnTo>
                <a:lnTo>
                  <a:pt x="731921" y="1108971"/>
                </a:lnTo>
                <a:lnTo>
                  <a:pt x="0" y="110897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376424" y="2702655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 du jour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4351245" y="5595553"/>
            <a:ext cx="5988640" cy="565586"/>
            <a:chOff x="0" y="0"/>
            <a:chExt cx="7984853" cy="754115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7984853" cy="754115"/>
              <a:chOff x="0" y="0"/>
              <a:chExt cx="3234661" cy="30549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323466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234661">
                    <a:moveTo>
                      <a:pt x="17382" y="0"/>
                    </a:moveTo>
                    <a:lnTo>
                      <a:pt x="3217278" y="0"/>
                    </a:lnTo>
                    <a:cubicBezTo>
                      <a:pt x="3226878" y="0"/>
                      <a:pt x="3234661" y="7782"/>
                      <a:pt x="3234661" y="17382"/>
                    </a:cubicBezTo>
                    <a:lnTo>
                      <a:pt x="3234661" y="288110"/>
                    </a:lnTo>
                    <a:cubicBezTo>
                      <a:pt x="3234661" y="292720"/>
                      <a:pt x="3232829" y="297141"/>
                      <a:pt x="3229569" y="300400"/>
                    </a:cubicBezTo>
                    <a:cubicBezTo>
                      <a:pt x="3226310" y="303660"/>
                      <a:pt x="3221888" y="305492"/>
                      <a:pt x="3217278" y="305492"/>
                    </a:cubicBezTo>
                    <a:lnTo>
                      <a:pt x="17382" y="305492"/>
                    </a:lnTo>
                    <a:cubicBezTo>
                      <a:pt x="12772" y="305492"/>
                      <a:pt x="8351" y="303660"/>
                      <a:pt x="5091" y="300400"/>
                    </a:cubicBezTo>
                    <a:cubicBezTo>
                      <a:pt x="1831" y="297141"/>
                      <a:pt x="0" y="292720"/>
                      <a:pt x="0" y="288110"/>
                    </a:cubicBezTo>
                    <a:lnTo>
                      <a:pt x="0" y="17382"/>
                    </a:lnTo>
                    <a:cubicBezTo>
                      <a:pt x="0" y="12772"/>
                      <a:pt x="1831" y="8351"/>
                      <a:pt x="5091" y="5091"/>
                    </a:cubicBezTo>
                    <a:cubicBezTo>
                      <a:pt x="8351" y="1831"/>
                      <a:pt x="12772" y="0"/>
                      <a:pt x="17382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28575"/>
                <a:ext cx="3234661" cy="334067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95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139463" y="48601"/>
              <a:ext cx="7705928" cy="6283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17"/>
                </a:lnSpc>
              </a:pPr>
              <a:r>
                <a:rPr lang="en-US" b="true" sz="1369" spc="834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GAËLLE BARÉ</a:t>
              </a:r>
            </a:p>
            <a:p>
              <a:pPr algn="ctr">
                <a:lnSpc>
                  <a:spcPts val="1917"/>
                </a:lnSpc>
              </a:pPr>
              <a:r>
                <a:rPr lang="en-US" b="true" sz="1369" spc="834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VICE-PRÉSIDENTE 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205253" y="1216794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2026 en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530608" y="-27404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346000" y="166287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26869" y="4999950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28575"/>
                <a:ext cx="3825281" cy="334067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96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-1795541">
            <a:off x="7455577" y="-75679"/>
            <a:ext cx="731921" cy="1108972"/>
          </a:xfrm>
          <a:custGeom>
            <a:avLst/>
            <a:gdLst/>
            <a:ahLst/>
            <a:cxnLst/>
            <a:rect r="r" b="b" t="t" l="l"/>
            <a:pathLst>
              <a:path h="1108972" w="731921">
                <a:moveTo>
                  <a:pt x="0" y="0"/>
                </a:moveTo>
                <a:lnTo>
                  <a:pt x="731922" y="0"/>
                </a:lnTo>
                <a:lnTo>
                  <a:pt x="731922" y="1108971"/>
                </a:lnTo>
                <a:lnTo>
                  <a:pt x="0" y="110897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069033" y="2725773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 quelques mots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3340" y="786180"/>
            <a:ext cx="9625321" cy="6773820"/>
          </a:xfrm>
          <a:custGeom>
            <a:avLst/>
            <a:gdLst/>
            <a:ahLst/>
            <a:cxnLst/>
            <a:rect r="r" b="b" t="t" l="l"/>
            <a:pathLst>
              <a:path h="6773820" w="9625321">
                <a:moveTo>
                  <a:pt x="0" y="0"/>
                </a:moveTo>
                <a:lnTo>
                  <a:pt x="9625320" y="0"/>
                </a:lnTo>
                <a:lnTo>
                  <a:pt x="9625320" y="6773820"/>
                </a:lnTo>
                <a:lnTo>
                  <a:pt x="0" y="6773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" t="0" r="-19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1337" y="95593"/>
            <a:ext cx="10693337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L’ÉQUIPE 2026 ACTUELLE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411134" y="1769524"/>
            <a:ext cx="8297508" cy="3007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Résultats des votes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530608" y="-27404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822530" y="443480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40"/>
                </a:lnTo>
                <a:lnTo>
                  <a:pt x="0" y="6250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849" y="5789055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790011" y="4940787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24542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6217999" y="-65244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2909" y="-351792"/>
            <a:ext cx="1365337" cy="1129816"/>
          </a:xfrm>
          <a:custGeom>
            <a:avLst/>
            <a:gdLst/>
            <a:ahLst/>
            <a:cxnLst/>
            <a:rect r="r" b="b" t="t" l="l"/>
            <a:pathLst>
              <a:path h="1129816" w="1365337">
                <a:moveTo>
                  <a:pt x="0" y="0"/>
                </a:moveTo>
                <a:lnTo>
                  <a:pt x="1365337" y="0"/>
                </a:lnTo>
                <a:lnTo>
                  <a:pt x="1365337" y="1129816"/>
                </a:lnTo>
                <a:lnTo>
                  <a:pt x="0" y="112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46000" y="285116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40484" y="587834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55022" y="-65244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47329" y="1376854"/>
            <a:ext cx="7997342" cy="35794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b="true" sz="5399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Merci pour votre participation et à l’année prochaine !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074" y="589554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92713" y="6694955"/>
            <a:ext cx="698167" cy="1057828"/>
          </a:xfrm>
          <a:custGeom>
            <a:avLst/>
            <a:gdLst/>
            <a:ahLst/>
            <a:cxnLst/>
            <a:rect r="r" b="b" t="t" l="l"/>
            <a:pathLst>
              <a:path h="1057828" w="698167">
                <a:moveTo>
                  <a:pt x="0" y="0"/>
                </a:moveTo>
                <a:lnTo>
                  <a:pt x="698167" y="0"/>
                </a:lnTo>
                <a:lnTo>
                  <a:pt x="698167" y="1057828"/>
                </a:lnTo>
                <a:lnTo>
                  <a:pt x="0" y="10578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7557" y="637046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55135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79484" y="656661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54447" y="5895549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708712" y="6091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893330" y="6664782"/>
            <a:ext cx="980067" cy="1484950"/>
          </a:xfrm>
          <a:custGeom>
            <a:avLst/>
            <a:gdLst/>
            <a:ahLst/>
            <a:cxnLst/>
            <a:rect r="r" b="b" t="t" l="l"/>
            <a:pathLst>
              <a:path h="1484950" w="980067">
                <a:moveTo>
                  <a:pt x="0" y="0"/>
                </a:moveTo>
                <a:lnTo>
                  <a:pt x="980067" y="0"/>
                </a:lnTo>
                <a:lnTo>
                  <a:pt x="980067" y="1484950"/>
                </a:lnTo>
                <a:lnTo>
                  <a:pt x="0" y="1484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698422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176790" y="5699401"/>
            <a:ext cx="1496494" cy="2267415"/>
          </a:xfrm>
          <a:custGeom>
            <a:avLst/>
            <a:gdLst/>
            <a:ahLst/>
            <a:cxnLst/>
            <a:rect r="r" b="b" t="t" l="l"/>
            <a:pathLst>
              <a:path h="2267415" w="1496494">
                <a:moveTo>
                  <a:pt x="0" y="0"/>
                </a:moveTo>
                <a:lnTo>
                  <a:pt x="1496494" y="0"/>
                </a:lnTo>
                <a:lnTo>
                  <a:pt x="1496494" y="2267415"/>
                </a:lnTo>
                <a:lnTo>
                  <a:pt x="0" y="2267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LA CERISE SUR LE MUFFIN...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198273" y="1335998"/>
            <a:ext cx="3830268" cy="3618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3999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Combien d’adhérents compte l’ACEJ en 2025 ?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56000" y="778849"/>
            <a:ext cx="4823484" cy="5167438"/>
            <a:chOff x="0" y="0"/>
            <a:chExt cx="6431312" cy="688991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1928301"/>
              <a:ext cx="5043575" cy="4961616"/>
            </a:xfrm>
            <a:custGeom>
              <a:avLst/>
              <a:gdLst/>
              <a:ahLst/>
              <a:cxnLst/>
              <a:rect r="r" b="b" t="t" l="l"/>
              <a:pathLst>
                <a:path h="4961616" w="5043575">
                  <a:moveTo>
                    <a:pt x="0" y="0"/>
                  </a:moveTo>
                  <a:lnTo>
                    <a:pt x="5043575" y="0"/>
                  </a:lnTo>
                  <a:lnTo>
                    <a:pt x="5043575" y="4961616"/>
                  </a:lnTo>
                  <a:lnTo>
                    <a:pt x="0" y="4961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1473999">
              <a:off x="2901013" y="565864"/>
              <a:ext cx="3209891" cy="2240236"/>
            </a:xfrm>
            <a:custGeom>
              <a:avLst/>
              <a:gdLst/>
              <a:ahLst/>
              <a:cxnLst/>
              <a:rect r="r" b="b" t="t" l="l"/>
              <a:pathLst>
                <a:path h="2240236" w="3209891">
                  <a:moveTo>
                    <a:pt x="0" y="0"/>
                  </a:moveTo>
                  <a:lnTo>
                    <a:pt x="3209891" y="0"/>
                  </a:lnTo>
                  <a:lnTo>
                    <a:pt x="3209891" y="2240236"/>
                  </a:lnTo>
                  <a:lnTo>
                    <a:pt x="0" y="2240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751057">
            <a:off x="1042161" y="1608783"/>
            <a:ext cx="893068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Les ressouces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944908" y="-146233"/>
            <a:ext cx="1510669" cy="1250079"/>
          </a:xfrm>
          <a:custGeom>
            <a:avLst/>
            <a:gdLst/>
            <a:ahLst/>
            <a:cxnLst/>
            <a:rect r="r" b="b" t="t" l="l"/>
            <a:pathLst>
              <a:path h="1250079" w="1510669">
                <a:moveTo>
                  <a:pt x="0" y="0"/>
                </a:moveTo>
                <a:lnTo>
                  <a:pt x="1510669" y="0"/>
                </a:lnTo>
                <a:lnTo>
                  <a:pt x="1510669" y="1250079"/>
                </a:lnTo>
                <a:lnTo>
                  <a:pt x="0" y="12500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796837" y="443480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40"/>
                </a:lnTo>
                <a:lnTo>
                  <a:pt x="0" y="6250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89576" y="597003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221878">
            <a:off x="10399739" y="757608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936622" y="5156127"/>
            <a:ext cx="7238262" cy="578056"/>
            <a:chOff x="0" y="0"/>
            <a:chExt cx="9651017" cy="77074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651017" cy="770742"/>
              <a:chOff x="0" y="0"/>
              <a:chExt cx="3825281" cy="30549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825281" cy="305492"/>
              </a:xfrm>
              <a:custGeom>
                <a:avLst/>
                <a:gdLst/>
                <a:ahLst/>
                <a:cxnLst/>
                <a:rect r="r" b="b" t="t" l="l"/>
                <a:pathLst>
                  <a:path h="305492" w="3825281">
                    <a:moveTo>
                      <a:pt x="14698" y="0"/>
                    </a:moveTo>
                    <a:lnTo>
                      <a:pt x="3810583" y="0"/>
                    </a:lnTo>
                    <a:cubicBezTo>
                      <a:pt x="3818701" y="0"/>
                      <a:pt x="3825281" y="6581"/>
                      <a:pt x="3825281" y="14698"/>
                    </a:cubicBezTo>
                    <a:lnTo>
                      <a:pt x="3825281" y="290793"/>
                    </a:lnTo>
                    <a:cubicBezTo>
                      <a:pt x="3825281" y="294692"/>
                      <a:pt x="3823732" y="298430"/>
                      <a:pt x="3820976" y="301187"/>
                    </a:cubicBezTo>
                    <a:cubicBezTo>
                      <a:pt x="3818220" y="303943"/>
                      <a:pt x="3814481" y="305492"/>
                      <a:pt x="3810583" y="305492"/>
                    </a:cubicBezTo>
                    <a:lnTo>
                      <a:pt x="14698" y="305492"/>
                    </a:lnTo>
                    <a:cubicBezTo>
                      <a:pt x="6581" y="305492"/>
                      <a:pt x="0" y="298911"/>
                      <a:pt x="0" y="290793"/>
                    </a:cubicBezTo>
                    <a:lnTo>
                      <a:pt x="0" y="14698"/>
                    </a:lnTo>
                    <a:cubicBezTo>
                      <a:pt x="0" y="6581"/>
                      <a:pt x="6581" y="0"/>
                      <a:pt x="14698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3825281" cy="324542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880" y="76656"/>
              <a:ext cx="9313889" cy="6415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CÉCILE PEIGNELIN</a:t>
              </a:r>
            </a:p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PRÉSIDENTE DE L’ASSOCIATION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2436233" y="-409672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204986" y="3066400"/>
            <a:ext cx="893068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Humaines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12397" y="3126089"/>
            <a:ext cx="1426861" cy="1426861"/>
          </a:xfrm>
          <a:custGeom>
            <a:avLst/>
            <a:gdLst/>
            <a:ahLst/>
            <a:cxnLst/>
            <a:rect r="r" b="b" t="t" l="l"/>
            <a:pathLst>
              <a:path h="1426861" w="1426861">
                <a:moveTo>
                  <a:pt x="0" y="0"/>
                </a:moveTo>
                <a:lnTo>
                  <a:pt x="1426860" y="0"/>
                </a:lnTo>
                <a:lnTo>
                  <a:pt x="1426860" y="1426860"/>
                </a:lnTo>
                <a:lnTo>
                  <a:pt x="0" y="1426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686331" y="2186455"/>
            <a:ext cx="1426861" cy="1426861"/>
          </a:xfrm>
          <a:custGeom>
            <a:avLst/>
            <a:gdLst/>
            <a:ahLst/>
            <a:cxnLst/>
            <a:rect r="r" b="b" t="t" l="l"/>
            <a:pathLst>
              <a:path h="1426861" w="1426861">
                <a:moveTo>
                  <a:pt x="0" y="0"/>
                </a:moveTo>
                <a:lnTo>
                  <a:pt x="1426861" y="0"/>
                </a:lnTo>
                <a:lnTo>
                  <a:pt x="1426861" y="1426861"/>
                </a:lnTo>
                <a:lnTo>
                  <a:pt x="0" y="14268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51473" y="3149425"/>
            <a:ext cx="1423341" cy="1423341"/>
          </a:xfrm>
          <a:custGeom>
            <a:avLst/>
            <a:gdLst/>
            <a:ahLst/>
            <a:cxnLst/>
            <a:rect r="r" b="b" t="t" l="l"/>
            <a:pathLst>
              <a:path h="1423341" w="1423341">
                <a:moveTo>
                  <a:pt x="0" y="0"/>
                </a:moveTo>
                <a:lnTo>
                  <a:pt x="1423341" y="0"/>
                </a:lnTo>
                <a:lnTo>
                  <a:pt x="1423341" y="1423342"/>
                </a:lnTo>
                <a:lnTo>
                  <a:pt x="0" y="14233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8465" y="2129326"/>
            <a:ext cx="1503033" cy="1503033"/>
          </a:xfrm>
          <a:custGeom>
            <a:avLst/>
            <a:gdLst/>
            <a:ahLst/>
            <a:cxnLst/>
            <a:rect r="r" b="b" t="t" l="l"/>
            <a:pathLst>
              <a:path h="1503033" w="1503033">
                <a:moveTo>
                  <a:pt x="0" y="0"/>
                </a:moveTo>
                <a:lnTo>
                  <a:pt x="1503033" y="0"/>
                </a:lnTo>
                <a:lnTo>
                  <a:pt x="1503033" y="1503033"/>
                </a:lnTo>
                <a:lnTo>
                  <a:pt x="0" y="15030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20144" y="2186455"/>
            <a:ext cx="1445904" cy="1445904"/>
          </a:xfrm>
          <a:custGeom>
            <a:avLst/>
            <a:gdLst/>
            <a:ahLst/>
            <a:cxnLst/>
            <a:rect r="r" b="b" t="t" l="l"/>
            <a:pathLst>
              <a:path h="1445904" w="1445904">
                <a:moveTo>
                  <a:pt x="0" y="0"/>
                </a:moveTo>
                <a:lnTo>
                  <a:pt x="1445904" y="0"/>
                </a:lnTo>
                <a:lnTo>
                  <a:pt x="1445904" y="1445904"/>
                </a:lnTo>
                <a:lnTo>
                  <a:pt x="0" y="14459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18590" y="3655696"/>
            <a:ext cx="1483990" cy="1483990"/>
          </a:xfrm>
          <a:custGeom>
            <a:avLst/>
            <a:gdLst/>
            <a:ahLst/>
            <a:cxnLst/>
            <a:rect r="r" b="b" t="t" l="l"/>
            <a:pathLst>
              <a:path h="1483990" w="1483990">
                <a:moveTo>
                  <a:pt x="0" y="0"/>
                </a:moveTo>
                <a:lnTo>
                  <a:pt x="1483990" y="0"/>
                </a:lnTo>
                <a:lnTo>
                  <a:pt x="1483990" y="1483989"/>
                </a:lnTo>
                <a:lnTo>
                  <a:pt x="0" y="14839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14869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598201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52491" y="5866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41498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661294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750886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463956" y="634136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718246" y="5866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607253" y="6469698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527049" y="6804000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835779" y="6622441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0" y="95593"/>
            <a:ext cx="10692000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LES PROFESSIONNELS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32.89</a:t>
            </a:r>
            <a:r>
              <a:rPr lang="en-US" sz="32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 Équivalents Temps Plein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2743" y="3684250"/>
            <a:ext cx="1772373" cy="925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Directrice Générale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Coordinateur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9038" y="5130160"/>
            <a:ext cx="3147514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assistante administrative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513575" y="3684250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 comptable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76957" y="4708205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 4 Directeurs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831964" y="3627121"/>
            <a:ext cx="2222263" cy="1240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16 Animateurs 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+ 2 volontaires service civique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+ 75 Vacataires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766884" y="4684868"/>
            <a:ext cx="1772373" cy="611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3 Agents de collectivité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520365" y="3952854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0.3 ETP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2743" y="4657704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2 ETP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854069" y="5398764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1 ETP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168289" y="4995859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4 ETP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072458" y="4926308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22.79 </a:t>
            </a: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ETP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766884" y="5343997"/>
            <a:ext cx="1772373" cy="29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2.8 ETP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80679" y="669351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56000" y="587887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698251" y="669351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127714"/>
            <a:ext cx="10692000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RÉPARTITION PAR NATURE DE CONTRAT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8DB215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32.89</a:t>
            </a:r>
            <a:r>
              <a:rPr lang="en-US" sz="32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 Équivalents Temps Plein en 2025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25220" y="6106075"/>
            <a:ext cx="692805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1AADA"/>
                </a:solidFill>
                <a:latin typeface="Playpen Sans"/>
                <a:ea typeface="Playpen Sans"/>
                <a:cs typeface="Playpen Sans"/>
                <a:sym typeface="Playpen Sans"/>
              </a:rPr>
              <a:t>CDI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063496" y="5878875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3492149" y="6106075"/>
            <a:ext cx="1993084" cy="39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D40150"/>
                </a:solidFill>
                <a:latin typeface="Playpen Sans"/>
                <a:ea typeface="Playpen Sans"/>
                <a:cs typeface="Playpen Sans"/>
                <a:sym typeface="Playpen Sans"/>
              </a:rPr>
              <a:t>CDD et PEC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549898" y="6920716"/>
            <a:ext cx="1698305" cy="39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85B842"/>
                </a:solidFill>
                <a:latin typeface="Playpen Sans"/>
                <a:ea typeface="Playpen Sans"/>
                <a:cs typeface="Playpen Sans"/>
                <a:sym typeface="Playpen Sans"/>
              </a:rPr>
              <a:t>Volontaires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67470" y="6920716"/>
            <a:ext cx="1698305" cy="396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58E16"/>
                </a:solidFill>
                <a:latin typeface="Playpen Sans"/>
                <a:ea typeface="Playpen Sans"/>
                <a:cs typeface="Playpen Sans"/>
                <a:sym typeface="Playpen Sans"/>
              </a:rPr>
              <a:t>Vacataires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735694" y="963678"/>
            <a:ext cx="5181316" cy="5181316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0">
            <a:off x="7482436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035591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598866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167201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43430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306506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482436" y="3170509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463860" y="4618806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015350" y="4618806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241459" y="244752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843430" y="2447520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306506" y="4630609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6912369" y="4618806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586364" y="543450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8035591" y="54350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190716" y="318003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843430" y="323928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586364" y="3170509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8015350" y="3170509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6904035" y="38987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329449" y="323928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6912369" y="320328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344000" y="2411911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107049" y="2439361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6918779" y="2439361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7514603" y="2439361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7434416" y="543450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6329449" y="543502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8680444" y="2439361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4207220" y="4354647"/>
            <a:ext cx="579255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65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42" id="42"/>
          <p:cNvSpPr txBox="true"/>
          <p:nvPr/>
        </p:nvSpPr>
        <p:spPr>
          <a:xfrm rot="1293394">
            <a:off x="1984618" y="2266543"/>
            <a:ext cx="579255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14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43" id="43"/>
          <p:cNvSpPr txBox="true"/>
          <p:nvPr/>
        </p:nvSpPr>
        <p:spPr>
          <a:xfrm rot="542322">
            <a:off x="1572893" y="3752535"/>
            <a:ext cx="579255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16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TextBox 44" id="44"/>
          <p:cNvSpPr txBox="true"/>
          <p:nvPr/>
        </p:nvSpPr>
        <p:spPr>
          <a:xfrm rot="-301261">
            <a:off x="2887598" y="1896968"/>
            <a:ext cx="579255" cy="26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5 </a:t>
            </a:r>
            <a:r>
              <a:rPr lang="en-US" b="true" sz="1600">
                <a:solidFill>
                  <a:srgbClr val="14100E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%</a:t>
            </a:r>
          </a:p>
        </p:txBody>
      </p:sp>
      <p:sp>
        <p:nvSpPr>
          <p:cNvPr name="Freeform 45" id="45"/>
          <p:cNvSpPr/>
          <p:nvPr/>
        </p:nvSpPr>
        <p:spPr>
          <a:xfrm flipH="false" flipV="false" rot="0">
            <a:off x="9241459" y="461741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1" y="0"/>
                </a:lnTo>
                <a:lnTo>
                  <a:pt x="411471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9843430" y="4607889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881933" y="5434504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8586364" y="4618806"/>
            <a:ext cx="411470" cy="623440"/>
          </a:xfrm>
          <a:custGeom>
            <a:avLst/>
            <a:gdLst/>
            <a:ahLst/>
            <a:cxnLst/>
            <a:rect r="r" b="b" t="t" l="l"/>
            <a:pathLst>
              <a:path h="623440" w="411470">
                <a:moveTo>
                  <a:pt x="0" y="0"/>
                </a:moveTo>
                <a:lnTo>
                  <a:pt x="411470" y="0"/>
                </a:lnTo>
                <a:lnTo>
                  <a:pt x="411470" y="623440"/>
                </a:lnTo>
                <a:lnTo>
                  <a:pt x="0" y="623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95593"/>
            <a:ext cx="10692000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ÉVOLUTION DE LA RÉPARTITION DES TYPES DE CONTRATS (ETP) SUR 3 ANS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4790843" y="6623791"/>
            <a:ext cx="1466715" cy="623441"/>
            <a:chOff x="0" y="0"/>
            <a:chExt cx="1955620" cy="83125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625626" y="315634"/>
              <a:ext cx="13299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2024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410083" y="6623791"/>
            <a:ext cx="1516076" cy="623440"/>
            <a:chOff x="0" y="0"/>
            <a:chExt cx="2021434" cy="83125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624827" y="315633"/>
              <a:ext cx="1396607" cy="5156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2025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157128" y="6623791"/>
            <a:ext cx="1481972" cy="623440"/>
            <a:chOff x="0" y="0"/>
            <a:chExt cx="1975963" cy="8312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48627" cy="831253"/>
            </a:xfrm>
            <a:custGeom>
              <a:avLst/>
              <a:gdLst/>
              <a:ahLst/>
              <a:cxnLst/>
              <a:rect r="r" b="b" t="t" l="l"/>
              <a:pathLst>
                <a:path h="831253" w="548627">
                  <a:moveTo>
                    <a:pt x="0" y="0"/>
                  </a:moveTo>
                  <a:lnTo>
                    <a:pt x="548627" y="0"/>
                  </a:lnTo>
                  <a:lnTo>
                    <a:pt x="548627" y="831253"/>
                  </a:lnTo>
                  <a:lnTo>
                    <a:pt x="0" y="831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625626" y="315634"/>
              <a:ext cx="1350336" cy="5156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B35900"/>
                  </a:solidFill>
                  <a:latin typeface="Playpen Sans"/>
                  <a:ea typeface="Playpen Sans"/>
                  <a:cs typeface="Playpen Sans"/>
                  <a:sym typeface="Playpen Sans"/>
                </a:rPr>
                <a:t>2023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2059302" y="2497870"/>
            <a:ext cx="2596471" cy="307827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4375854" y="2463042"/>
            <a:ext cx="2296693" cy="310007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6244856" y="2468714"/>
            <a:ext cx="2328742" cy="308747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8135556" y="2501007"/>
            <a:ext cx="2315908" cy="3010471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5235780" y="5510228"/>
            <a:ext cx="692805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CDI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642095" y="5510228"/>
            <a:ext cx="1674557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Vacataires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550150" y="5510228"/>
            <a:ext cx="1674557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Volontaires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960505" y="5510228"/>
            <a:ext cx="89131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CDD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85230" y="5510228"/>
            <a:ext cx="89131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8DB215"/>
                </a:solidFill>
                <a:latin typeface="Playpen Sans"/>
                <a:ea typeface="Playpen Sans"/>
                <a:cs typeface="Playpen Sans"/>
                <a:sym typeface="Playpen Sans"/>
              </a:rPr>
              <a:t>PEC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 rot="0">
            <a:off x="-28476" y="2438190"/>
            <a:ext cx="2454840" cy="32308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25713" y="1004247"/>
            <a:ext cx="6713544" cy="6689055"/>
            <a:chOff x="0" y="0"/>
            <a:chExt cx="8951392" cy="891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951392" cy="8918740"/>
            </a:xfrm>
            <a:custGeom>
              <a:avLst/>
              <a:gdLst/>
              <a:ahLst/>
              <a:cxnLst/>
              <a:rect r="r" b="b" t="t" l="l"/>
              <a:pathLst>
                <a:path h="8918740" w="8951392">
                  <a:moveTo>
                    <a:pt x="0" y="0"/>
                  </a:moveTo>
                  <a:lnTo>
                    <a:pt x="8951392" y="0"/>
                  </a:lnTo>
                  <a:lnTo>
                    <a:pt x="8951392" y="8918740"/>
                  </a:lnTo>
                  <a:lnTo>
                    <a:pt x="0" y="89187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69" t="0" r="-76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3411426" y="2769283"/>
              <a:ext cx="1637192" cy="1224770"/>
            </a:xfrm>
            <a:custGeom>
              <a:avLst/>
              <a:gdLst/>
              <a:ahLst/>
              <a:cxnLst/>
              <a:rect r="r" b="b" t="t" l="l"/>
              <a:pathLst>
                <a:path h="1224770" w="1637192">
                  <a:moveTo>
                    <a:pt x="0" y="0"/>
                  </a:moveTo>
                  <a:lnTo>
                    <a:pt x="1637192" y="0"/>
                  </a:lnTo>
                  <a:lnTo>
                    <a:pt x="1637192" y="1224769"/>
                  </a:lnTo>
                  <a:lnTo>
                    <a:pt x="0" y="12247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74892" y="135187"/>
              <a:ext cx="1720178" cy="1292908"/>
            </a:xfrm>
            <a:custGeom>
              <a:avLst/>
              <a:gdLst/>
              <a:ahLst/>
              <a:cxnLst/>
              <a:rect r="r" b="b" t="t" l="l"/>
              <a:pathLst>
                <a:path h="1292908" w="1720178">
                  <a:moveTo>
                    <a:pt x="0" y="0"/>
                  </a:moveTo>
                  <a:lnTo>
                    <a:pt x="1720178" y="0"/>
                  </a:lnTo>
                  <a:lnTo>
                    <a:pt x="1720178" y="1292908"/>
                  </a:lnTo>
                  <a:lnTo>
                    <a:pt x="0" y="129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741676" y="4526963"/>
              <a:ext cx="1734020" cy="1230389"/>
            </a:xfrm>
            <a:custGeom>
              <a:avLst/>
              <a:gdLst/>
              <a:ahLst/>
              <a:cxnLst/>
              <a:rect r="r" b="b" t="t" l="l"/>
              <a:pathLst>
                <a:path h="1230389" w="1734020">
                  <a:moveTo>
                    <a:pt x="0" y="0"/>
                  </a:moveTo>
                  <a:lnTo>
                    <a:pt x="1734020" y="0"/>
                  </a:lnTo>
                  <a:lnTo>
                    <a:pt x="1734020" y="1230389"/>
                  </a:lnTo>
                  <a:lnTo>
                    <a:pt x="0" y="1230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659665" y="6619211"/>
              <a:ext cx="1659543" cy="1239222"/>
            </a:xfrm>
            <a:custGeom>
              <a:avLst/>
              <a:gdLst/>
              <a:ahLst/>
              <a:cxnLst/>
              <a:rect r="r" b="b" t="t" l="l"/>
              <a:pathLst>
                <a:path h="1239222" w="1659543">
                  <a:moveTo>
                    <a:pt x="0" y="0"/>
                  </a:moveTo>
                  <a:lnTo>
                    <a:pt x="1659542" y="0"/>
                  </a:lnTo>
                  <a:lnTo>
                    <a:pt x="1659542" y="1239222"/>
                  </a:lnTo>
                  <a:lnTo>
                    <a:pt x="0" y="1239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03084" y="1651155"/>
              <a:ext cx="1747296" cy="1312096"/>
            </a:xfrm>
            <a:custGeom>
              <a:avLst/>
              <a:gdLst/>
              <a:ahLst/>
              <a:cxnLst/>
              <a:rect r="r" b="b" t="t" l="l"/>
              <a:pathLst>
                <a:path h="1312096" w="1747296">
                  <a:moveTo>
                    <a:pt x="0" y="0"/>
                  </a:moveTo>
                  <a:lnTo>
                    <a:pt x="1747296" y="0"/>
                  </a:lnTo>
                  <a:lnTo>
                    <a:pt x="1747296" y="1312097"/>
                  </a:lnTo>
                  <a:lnTo>
                    <a:pt x="0" y="1312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346302" y="1471589"/>
            <a:ext cx="2008287" cy="1426380"/>
          </a:xfrm>
          <a:custGeom>
            <a:avLst/>
            <a:gdLst/>
            <a:ahLst/>
            <a:cxnLst/>
            <a:rect r="r" b="b" t="t" l="l"/>
            <a:pathLst>
              <a:path h="1426380" w="2008287">
                <a:moveTo>
                  <a:pt x="0" y="0"/>
                </a:moveTo>
                <a:lnTo>
                  <a:pt x="2008287" y="0"/>
                </a:lnTo>
                <a:lnTo>
                  <a:pt x="2008287" y="1426380"/>
                </a:lnTo>
                <a:lnTo>
                  <a:pt x="0" y="14263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46302" y="3231344"/>
            <a:ext cx="2008287" cy="1097311"/>
          </a:xfrm>
          <a:custGeom>
            <a:avLst/>
            <a:gdLst/>
            <a:ahLst/>
            <a:cxnLst/>
            <a:rect r="r" b="b" t="t" l="l"/>
            <a:pathLst>
              <a:path h="1097311" w="2008287">
                <a:moveTo>
                  <a:pt x="0" y="0"/>
                </a:moveTo>
                <a:lnTo>
                  <a:pt x="2008287" y="0"/>
                </a:lnTo>
                <a:lnTo>
                  <a:pt x="2008287" y="1097312"/>
                </a:lnTo>
                <a:lnTo>
                  <a:pt x="0" y="10973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0" y="95593"/>
            <a:ext cx="1069200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35900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L’ENSEMBLE DES SERVICES DE L’ACEJ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05461" y="5269303"/>
            <a:ext cx="4832866" cy="44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27 professionnels permanents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05461" y="5993837"/>
            <a:ext cx="4740539" cy="44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B35900"/>
                </a:solidFill>
                <a:latin typeface="Playpen Sans"/>
                <a:ea typeface="Playpen Sans"/>
                <a:cs typeface="Playpen Sans"/>
                <a:sym typeface="Playpen Sans"/>
              </a:rPr>
              <a:t>75 animateurs vacataires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72909" y="-351792"/>
            <a:ext cx="1365337" cy="1129816"/>
          </a:xfrm>
          <a:custGeom>
            <a:avLst/>
            <a:gdLst/>
            <a:ahLst/>
            <a:cxnLst/>
            <a:rect r="r" b="b" t="t" l="l"/>
            <a:pathLst>
              <a:path h="1129816" w="1365337">
                <a:moveTo>
                  <a:pt x="0" y="0"/>
                </a:moveTo>
                <a:lnTo>
                  <a:pt x="1365337" y="0"/>
                </a:lnTo>
                <a:lnTo>
                  <a:pt x="1365337" y="1129816"/>
                </a:lnTo>
                <a:lnTo>
                  <a:pt x="0" y="112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9963" y="1681654"/>
            <a:ext cx="993380" cy="982205"/>
          </a:xfrm>
          <a:custGeom>
            <a:avLst/>
            <a:gdLst/>
            <a:ahLst/>
            <a:cxnLst/>
            <a:rect r="r" b="b" t="t" l="l"/>
            <a:pathLst>
              <a:path h="982205" w="993380">
                <a:moveTo>
                  <a:pt x="0" y="0"/>
                </a:moveTo>
                <a:lnTo>
                  <a:pt x="993381" y="0"/>
                </a:lnTo>
                <a:lnTo>
                  <a:pt x="993381" y="982204"/>
                </a:lnTo>
                <a:lnTo>
                  <a:pt x="0" y="98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9427" y="6592677"/>
            <a:ext cx="1859429" cy="1071496"/>
          </a:xfrm>
          <a:custGeom>
            <a:avLst/>
            <a:gdLst/>
            <a:ahLst/>
            <a:cxnLst/>
            <a:rect r="r" b="b" t="t" l="l"/>
            <a:pathLst>
              <a:path h="1071496" w="1859429">
                <a:moveTo>
                  <a:pt x="0" y="0"/>
                </a:moveTo>
                <a:lnTo>
                  <a:pt x="1859429" y="0"/>
                </a:lnTo>
                <a:lnTo>
                  <a:pt x="1859429" y="1071496"/>
                </a:lnTo>
                <a:lnTo>
                  <a:pt x="0" y="1071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15820">
            <a:off x="9256797" y="-190879"/>
            <a:ext cx="1502800" cy="1339370"/>
          </a:xfrm>
          <a:custGeom>
            <a:avLst/>
            <a:gdLst/>
            <a:ahLst/>
            <a:cxnLst/>
            <a:rect r="r" b="b" t="t" l="l"/>
            <a:pathLst>
              <a:path h="1339370" w="1502800">
                <a:moveTo>
                  <a:pt x="0" y="0"/>
                </a:moveTo>
                <a:lnTo>
                  <a:pt x="1502799" y="0"/>
                </a:lnTo>
                <a:lnTo>
                  <a:pt x="1502799" y="1339370"/>
                </a:lnTo>
                <a:lnTo>
                  <a:pt x="0" y="1339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40219" y="5789055"/>
            <a:ext cx="1925121" cy="1964409"/>
          </a:xfrm>
          <a:custGeom>
            <a:avLst/>
            <a:gdLst/>
            <a:ahLst/>
            <a:cxnLst/>
            <a:rect r="r" b="b" t="t" l="l"/>
            <a:pathLst>
              <a:path h="1964409" w="1925121">
                <a:moveTo>
                  <a:pt x="0" y="0"/>
                </a:moveTo>
                <a:lnTo>
                  <a:pt x="1925121" y="0"/>
                </a:lnTo>
                <a:lnTo>
                  <a:pt x="1925121" y="1964410"/>
                </a:lnTo>
                <a:lnTo>
                  <a:pt x="0" y="19644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89140">
            <a:off x="9490714" y="4717559"/>
            <a:ext cx="1434399" cy="446457"/>
          </a:xfrm>
          <a:custGeom>
            <a:avLst/>
            <a:gdLst/>
            <a:ahLst/>
            <a:cxnLst/>
            <a:rect r="r" b="b" t="t" l="l"/>
            <a:pathLst>
              <a:path h="446457" w="1434399">
                <a:moveTo>
                  <a:pt x="0" y="0"/>
                </a:moveTo>
                <a:lnTo>
                  <a:pt x="1434399" y="0"/>
                </a:lnTo>
                <a:lnTo>
                  <a:pt x="1434399" y="446457"/>
                </a:lnTo>
                <a:lnTo>
                  <a:pt x="0" y="4464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6614688">
            <a:off x="-218126" y="5610472"/>
            <a:ext cx="1530709" cy="535748"/>
          </a:xfrm>
          <a:custGeom>
            <a:avLst/>
            <a:gdLst/>
            <a:ahLst/>
            <a:cxnLst/>
            <a:rect r="r" b="b" t="t" l="l"/>
            <a:pathLst>
              <a:path h="535748" w="1530709">
                <a:moveTo>
                  <a:pt x="0" y="0"/>
                </a:moveTo>
                <a:lnTo>
                  <a:pt x="1530709" y="0"/>
                </a:lnTo>
                <a:lnTo>
                  <a:pt x="1530709" y="535748"/>
                </a:lnTo>
                <a:lnTo>
                  <a:pt x="0" y="535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055022" y="6101575"/>
            <a:ext cx="986255" cy="625039"/>
          </a:xfrm>
          <a:custGeom>
            <a:avLst/>
            <a:gdLst/>
            <a:ahLst/>
            <a:cxnLst/>
            <a:rect r="r" b="b" t="t" l="l"/>
            <a:pathLst>
              <a:path h="625039" w="986255">
                <a:moveTo>
                  <a:pt x="0" y="0"/>
                </a:moveTo>
                <a:lnTo>
                  <a:pt x="986255" y="0"/>
                </a:lnTo>
                <a:lnTo>
                  <a:pt x="986255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78481">
            <a:off x="-1068547" y="3556772"/>
            <a:ext cx="2347566" cy="625039"/>
          </a:xfrm>
          <a:custGeom>
            <a:avLst/>
            <a:gdLst/>
            <a:ahLst/>
            <a:cxnLst/>
            <a:rect r="r" b="b" t="t" l="l"/>
            <a:pathLst>
              <a:path h="625039" w="2347566">
                <a:moveTo>
                  <a:pt x="0" y="0"/>
                </a:moveTo>
                <a:lnTo>
                  <a:pt x="2347566" y="0"/>
                </a:lnTo>
                <a:lnTo>
                  <a:pt x="2347566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91765">
            <a:off x="7093836" y="5719413"/>
            <a:ext cx="723483" cy="1250079"/>
          </a:xfrm>
          <a:custGeom>
            <a:avLst/>
            <a:gdLst/>
            <a:ahLst/>
            <a:cxnLst/>
            <a:rect r="r" b="b" t="t" l="l"/>
            <a:pathLst>
              <a:path h="1250079" w="723483">
                <a:moveTo>
                  <a:pt x="0" y="0"/>
                </a:moveTo>
                <a:lnTo>
                  <a:pt x="723483" y="0"/>
                </a:lnTo>
                <a:lnTo>
                  <a:pt x="723483" y="1250078"/>
                </a:lnTo>
                <a:lnTo>
                  <a:pt x="0" y="12500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703914">
            <a:off x="-184945" y="-548044"/>
            <a:ext cx="1843196" cy="2053701"/>
          </a:xfrm>
          <a:custGeom>
            <a:avLst/>
            <a:gdLst/>
            <a:ahLst/>
            <a:cxnLst/>
            <a:rect r="r" b="b" t="t" l="l"/>
            <a:pathLst>
              <a:path h="2053701" w="1843196">
                <a:moveTo>
                  <a:pt x="0" y="0"/>
                </a:moveTo>
                <a:lnTo>
                  <a:pt x="1843197" y="0"/>
                </a:lnTo>
                <a:lnTo>
                  <a:pt x="1843197" y="2053701"/>
                </a:lnTo>
                <a:lnTo>
                  <a:pt x="0" y="205370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46000" y="285116"/>
            <a:ext cx="523470" cy="625039"/>
          </a:xfrm>
          <a:custGeom>
            <a:avLst/>
            <a:gdLst/>
            <a:ahLst/>
            <a:cxnLst/>
            <a:rect r="r" b="b" t="t" l="l"/>
            <a:pathLst>
              <a:path h="625039" w="523470">
                <a:moveTo>
                  <a:pt x="0" y="0"/>
                </a:moveTo>
                <a:lnTo>
                  <a:pt x="523470" y="0"/>
                </a:lnTo>
                <a:lnTo>
                  <a:pt x="523470" y="625039"/>
                </a:lnTo>
                <a:lnTo>
                  <a:pt x="0" y="62503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40484" y="5878346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9"/>
                </a:lnTo>
                <a:lnTo>
                  <a:pt x="0" y="187511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221878">
            <a:off x="9980542" y="612999"/>
            <a:ext cx="279035" cy="2232283"/>
          </a:xfrm>
          <a:custGeom>
            <a:avLst/>
            <a:gdLst/>
            <a:ahLst/>
            <a:cxnLst/>
            <a:rect r="r" b="b" t="t" l="l"/>
            <a:pathLst>
              <a:path h="2232283" w="279035">
                <a:moveTo>
                  <a:pt x="0" y="0"/>
                </a:moveTo>
                <a:lnTo>
                  <a:pt x="279036" y="0"/>
                </a:lnTo>
                <a:lnTo>
                  <a:pt x="279036" y="2232283"/>
                </a:lnTo>
                <a:lnTo>
                  <a:pt x="0" y="22322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898303" y="2544071"/>
            <a:ext cx="1861767" cy="1696535"/>
          </a:xfrm>
          <a:custGeom>
            <a:avLst/>
            <a:gdLst/>
            <a:ahLst/>
            <a:cxnLst/>
            <a:rect r="r" b="b" t="t" l="l"/>
            <a:pathLst>
              <a:path h="1696535" w="1861767">
                <a:moveTo>
                  <a:pt x="0" y="0"/>
                </a:moveTo>
                <a:lnTo>
                  <a:pt x="1861767" y="0"/>
                </a:lnTo>
                <a:lnTo>
                  <a:pt x="1861767" y="1696535"/>
                </a:lnTo>
                <a:lnTo>
                  <a:pt x="0" y="16965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789246" y="5067581"/>
            <a:ext cx="7636978" cy="623323"/>
            <a:chOff x="0" y="0"/>
            <a:chExt cx="10182638" cy="831097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10182638" cy="831097"/>
              <a:chOff x="0" y="0"/>
              <a:chExt cx="4035995" cy="329414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4035995" cy="329414"/>
              </a:xfrm>
              <a:custGeom>
                <a:avLst/>
                <a:gdLst/>
                <a:ahLst/>
                <a:cxnLst/>
                <a:rect r="r" b="b" t="t" l="l"/>
                <a:pathLst>
                  <a:path h="329414" w="4035995">
                    <a:moveTo>
                      <a:pt x="13931" y="0"/>
                    </a:moveTo>
                    <a:lnTo>
                      <a:pt x="4022064" y="0"/>
                    </a:lnTo>
                    <a:cubicBezTo>
                      <a:pt x="4025759" y="0"/>
                      <a:pt x="4029302" y="1468"/>
                      <a:pt x="4031914" y="4080"/>
                    </a:cubicBezTo>
                    <a:cubicBezTo>
                      <a:pt x="4034527" y="6693"/>
                      <a:pt x="4035995" y="10236"/>
                      <a:pt x="4035995" y="13931"/>
                    </a:cubicBezTo>
                    <a:lnTo>
                      <a:pt x="4035995" y="315483"/>
                    </a:lnTo>
                    <a:cubicBezTo>
                      <a:pt x="4035995" y="319178"/>
                      <a:pt x="4034527" y="322721"/>
                      <a:pt x="4031914" y="325334"/>
                    </a:cubicBezTo>
                    <a:cubicBezTo>
                      <a:pt x="4029302" y="327946"/>
                      <a:pt x="4025759" y="329414"/>
                      <a:pt x="4022064" y="329414"/>
                    </a:cubicBezTo>
                    <a:lnTo>
                      <a:pt x="13931" y="329414"/>
                    </a:lnTo>
                    <a:cubicBezTo>
                      <a:pt x="10236" y="329414"/>
                      <a:pt x="6693" y="327946"/>
                      <a:pt x="4080" y="325334"/>
                    </a:cubicBezTo>
                    <a:cubicBezTo>
                      <a:pt x="1468" y="322721"/>
                      <a:pt x="0" y="319178"/>
                      <a:pt x="0" y="315483"/>
                    </a:cubicBezTo>
                    <a:lnTo>
                      <a:pt x="0" y="13931"/>
                    </a:lnTo>
                    <a:cubicBezTo>
                      <a:pt x="0" y="10236"/>
                      <a:pt x="1468" y="6693"/>
                      <a:pt x="4080" y="4080"/>
                    </a:cubicBezTo>
                    <a:cubicBezTo>
                      <a:pt x="6693" y="1468"/>
                      <a:pt x="10236" y="0"/>
                      <a:pt x="13931" y="0"/>
                    </a:cubicBezTo>
                    <a:close/>
                  </a:path>
                </a:pathLst>
              </a:custGeom>
              <a:ln w="19050" cap="sq">
                <a:solidFill>
                  <a:srgbClr val="B35900"/>
                </a:solidFill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19050"/>
                <a:ext cx="4035995" cy="348464"/>
              </a:xfrm>
              <a:prstGeom prst="rect">
                <a:avLst/>
              </a:prstGeom>
            </p:spPr>
            <p:txBody>
              <a:bodyPr anchor="ctr" rtlCol="false" tIns="19392" lIns="19392" bIns="19392" rIns="19392"/>
              <a:lstStyle/>
              <a:p>
                <a:pPr algn="ctr">
                  <a:lnSpc>
                    <a:spcPts val="1710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0" y="76656"/>
              <a:ext cx="10046188" cy="6290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b="true" sz="1400" spc="852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SÉVERINE MANNIEZ</a:t>
              </a:r>
            </a:p>
            <a:p>
              <a:pPr algn="ctr">
                <a:lnSpc>
                  <a:spcPts val="1944"/>
                </a:lnSpc>
              </a:pPr>
              <a:r>
                <a:rPr lang="en-US" b="true" sz="1388" spc="845">
                  <a:solidFill>
                    <a:srgbClr val="B359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DIRECTRICE GÉNÉRALE DE L’ASSOCIATION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-751057">
            <a:off x="918295" y="1691668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Rapport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3055022" y="-652443"/>
            <a:ext cx="1237578" cy="1875118"/>
          </a:xfrm>
          <a:custGeom>
            <a:avLst/>
            <a:gdLst/>
            <a:ahLst/>
            <a:cxnLst/>
            <a:rect r="r" b="b" t="t" l="l"/>
            <a:pathLst>
              <a:path h="1875118" w="1237578">
                <a:moveTo>
                  <a:pt x="0" y="0"/>
                </a:moveTo>
                <a:lnTo>
                  <a:pt x="1237578" y="0"/>
                </a:lnTo>
                <a:lnTo>
                  <a:pt x="1237578" y="1875118"/>
                </a:lnTo>
                <a:lnTo>
                  <a:pt x="0" y="187511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-751057">
            <a:off x="1376424" y="3278613"/>
            <a:ext cx="8297508" cy="168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b="true" sz="18000">
                <a:solidFill>
                  <a:srgbClr val="B35900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D’activités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DAHDuFC8rpo</dc:identifier>
  <dcterms:modified xsi:type="dcterms:W3CDTF">2011-08-01T06:04:30Z</dcterms:modified>
  <cp:revision>1</cp:revision>
  <dc:title>DIAPO AG</dc:title>
</cp:coreProperties>
</file>